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xlsm" ContentType="application/vnd.ms-excel.sheet.macroEnabled.12"/>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8" r:id="rId4"/>
    <p:sldId id="267" r:id="rId5"/>
    <p:sldId id="260" r:id="rId6"/>
    <p:sldId id="261" r:id="rId7"/>
    <p:sldId id="271" r:id="rId8"/>
    <p:sldId id="272" r:id="rId9"/>
    <p:sldId id="273" r:id="rId10"/>
    <p:sldId id="268" r:id="rId11"/>
    <p:sldId id="262" r:id="rId12"/>
    <p:sldId id="263" r:id="rId13"/>
    <p:sldId id="269" r:id="rId14"/>
    <p:sldId id="270" r:id="rId15"/>
    <p:sldId id="264" r:id="rId16"/>
    <p:sldId id="274" r:id="rId17"/>
    <p:sldId id="265" r:id="rId18"/>
    <p:sldId id="266"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399" autoAdjust="0"/>
  </p:normalViewPr>
  <p:slideViewPr>
    <p:cSldViewPr snapToGrid="0" snapToObjects="1">
      <p:cViewPr varScale="1">
        <p:scale>
          <a:sx n="107" d="100"/>
          <a:sy n="107" d="100"/>
        </p:scale>
        <p:origin x="-11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6"/>
      <c:rotY val="20"/>
      <c:depthPercent val="100"/>
      <c:rAngAx val="1"/>
    </c:view3D>
    <c:floor>
      <c:thickness val="0"/>
      <c:spPr>
        <a:solidFill>
          <a:srgbClr val="C0C0C0"/>
        </a:solidFill>
        <a:ln w="3175">
          <a:solidFill>
            <a:srgbClr val="000000"/>
          </a:solidFill>
          <a:prstDash val="solid"/>
        </a:ln>
      </c:spPr>
    </c:floor>
    <c:sideWall>
      <c:thickness val="0"/>
      <c:spPr>
        <a:noFill/>
        <a:ln w="12700">
          <a:solidFill>
            <a:srgbClr val="000000"/>
          </a:solidFill>
          <a:prstDash val="solid"/>
        </a:ln>
      </c:spPr>
    </c:sideWall>
    <c:backWall>
      <c:thickness val="0"/>
      <c:spPr>
        <a:noFill/>
        <a:ln w="12700">
          <a:solidFill>
            <a:srgbClr val="000000"/>
          </a:solidFill>
          <a:prstDash val="solid"/>
        </a:ln>
      </c:spPr>
    </c:backWall>
    <c:plotArea>
      <c:layout>
        <c:manualLayout>
          <c:layoutTarget val="inner"/>
          <c:xMode val="edge"/>
          <c:yMode val="edge"/>
          <c:x val="0.11038961038961"/>
          <c:y val="0.0324483775811209"/>
          <c:w val="0.861471861471861"/>
          <c:h val="0.68141592920354"/>
        </c:manualLayout>
      </c:layout>
      <c:bar3DChart>
        <c:barDir val="col"/>
        <c:grouping val="clustered"/>
        <c:varyColors val="0"/>
        <c:ser>
          <c:idx val="0"/>
          <c:order val="0"/>
          <c:tx>
            <c:strRef>
              <c:f>Sheet1!$B$1</c:f>
              <c:strCache>
                <c:ptCount val="1"/>
                <c:pt idx="0">
                  <c:v>Pre-tutorial</c:v>
                </c:pt>
              </c:strCache>
            </c:strRef>
          </c:tx>
          <c:spPr>
            <a:solidFill>
              <a:srgbClr val="00CCFF"/>
            </a:solidFill>
            <a:ln w="10067">
              <a:solidFill>
                <a:srgbClr val="000000"/>
              </a:solidFill>
              <a:prstDash val="solid"/>
            </a:ln>
            <a:effectLst>
              <a:outerShdw dist="35921" dir="2700000" algn="br">
                <a:srgbClr val="000000"/>
              </a:outerShdw>
            </a:effectLst>
          </c:spPr>
          <c:invertIfNegative val="0"/>
          <c:cat>
            <c:strRef>
              <c:f>Sheet1!$A$2:$A$14</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61-65</c:v>
                </c:pt>
              </c:strCache>
            </c:strRef>
          </c:cat>
          <c:val>
            <c:numRef>
              <c:f>Sheet1!$B$2:$B$14</c:f>
              <c:numCache>
                <c:formatCode>General</c:formatCode>
                <c:ptCount val="13"/>
                <c:pt idx="0">
                  <c:v>0.0</c:v>
                </c:pt>
                <c:pt idx="1">
                  <c:v>0.0</c:v>
                </c:pt>
                <c:pt idx="2">
                  <c:v>4.0</c:v>
                </c:pt>
                <c:pt idx="3">
                  <c:v>12.0</c:v>
                </c:pt>
                <c:pt idx="4">
                  <c:v>4.0</c:v>
                </c:pt>
                <c:pt idx="5">
                  <c:v>5.0</c:v>
                </c:pt>
                <c:pt idx="6">
                  <c:v>9.0</c:v>
                </c:pt>
                <c:pt idx="7">
                  <c:v>13.0</c:v>
                </c:pt>
                <c:pt idx="8">
                  <c:v>5.0</c:v>
                </c:pt>
                <c:pt idx="9">
                  <c:v>4.0</c:v>
                </c:pt>
                <c:pt idx="10">
                  <c:v>1.0</c:v>
                </c:pt>
                <c:pt idx="11">
                  <c:v>0.0</c:v>
                </c:pt>
                <c:pt idx="12">
                  <c:v>1.0</c:v>
                </c:pt>
              </c:numCache>
            </c:numRef>
          </c:val>
        </c:ser>
        <c:ser>
          <c:idx val="1"/>
          <c:order val="1"/>
          <c:tx>
            <c:strRef>
              <c:f>Sheet1!$C$1</c:f>
              <c:strCache>
                <c:ptCount val="1"/>
                <c:pt idx="0">
                  <c:v>Post-tutorial</c:v>
                </c:pt>
              </c:strCache>
            </c:strRef>
          </c:tx>
          <c:spPr>
            <a:solidFill>
              <a:srgbClr val="000090"/>
            </a:solidFill>
            <a:ln w="10067">
              <a:solidFill>
                <a:srgbClr val="000000"/>
              </a:solidFill>
              <a:prstDash val="solid"/>
            </a:ln>
            <a:effectLst>
              <a:outerShdw dist="35921" dir="2700000" algn="br">
                <a:srgbClr val="000000"/>
              </a:outerShdw>
            </a:effectLst>
          </c:spPr>
          <c:invertIfNegative val="0"/>
          <c:cat>
            <c:strRef>
              <c:f>Sheet1!$A$2:$A$14</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61-65</c:v>
                </c:pt>
              </c:strCache>
            </c:strRef>
          </c:cat>
          <c:val>
            <c:numRef>
              <c:f>Sheet1!$C$2:$C$14</c:f>
              <c:numCache>
                <c:formatCode>General</c:formatCode>
                <c:ptCount val="13"/>
                <c:pt idx="0">
                  <c:v>0.0</c:v>
                </c:pt>
                <c:pt idx="1">
                  <c:v>0.0</c:v>
                </c:pt>
                <c:pt idx="2">
                  <c:v>0.0</c:v>
                </c:pt>
                <c:pt idx="3">
                  <c:v>0.0</c:v>
                </c:pt>
                <c:pt idx="4">
                  <c:v>2.0</c:v>
                </c:pt>
                <c:pt idx="5">
                  <c:v>4.0</c:v>
                </c:pt>
                <c:pt idx="6">
                  <c:v>2.0</c:v>
                </c:pt>
                <c:pt idx="7">
                  <c:v>1.0</c:v>
                </c:pt>
                <c:pt idx="8">
                  <c:v>2.0</c:v>
                </c:pt>
                <c:pt idx="9">
                  <c:v>3.0</c:v>
                </c:pt>
                <c:pt idx="10">
                  <c:v>6.0</c:v>
                </c:pt>
                <c:pt idx="11">
                  <c:v>3.0</c:v>
                </c:pt>
                <c:pt idx="12">
                  <c:v>13.0</c:v>
                </c:pt>
              </c:numCache>
            </c:numRef>
          </c:val>
        </c:ser>
        <c:dLbls>
          <c:showLegendKey val="0"/>
          <c:showVal val="0"/>
          <c:showCatName val="0"/>
          <c:showSerName val="0"/>
          <c:showPercent val="0"/>
          <c:showBubbleSize val="0"/>
        </c:dLbls>
        <c:gapWidth val="30"/>
        <c:gapDepth val="0"/>
        <c:shape val="box"/>
        <c:axId val="2099825976"/>
        <c:axId val="2099829384"/>
        <c:axId val="0"/>
      </c:bar3DChart>
      <c:catAx>
        <c:axId val="2099825976"/>
        <c:scaling>
          <c:orientation val="minMax"/>
        </c:scaling>
        <c:delete val="0"/>
        <c:axPos val="b"/>
        <c:numFmt formatCode="@" sourceLinked="1"/>
        <c:majorTickMark val="out"/>
        <c:minorTickMark val="none"/>
        <c:tickLblPos val="low"/>
        <c:spPr>
          <a:ln w="2517">
            <a:solidFill>
              <a:srgbClr val="000000"/>
            </a:solidFill>
            <a:prstDash val="solid"/>
          </a:ln>
        </c:spPr>
        <c:txPr>
          <a:bodyPr rot="-2700000" vert="horz"/>
          <a:lstStyle/>
          <a:p>
            <a:pPr>
              <a:defRPr sz="1268" b="1" i="0" u="none" strike="noStrike" baseline="0">
                <a:solidFill>
                  <a:srgbClr val="000000"/>
                </a:solidFill>
                <a:latin typeface="Arial"/>
                <a:ea typeface="Arial"/>
                <a:cs typeface="Arial"/>
              </a:defRPr>
            </a:pPr>
            <a:endParaRPr lang="en-US"/>
          </a:p>
        </c:txPr>
        <c:crossAx val="2099829384"/>
        <c:crosses val="autoZero"/>
        <c:auto val="1"/>
        <c:lblAlgn val="ctr"/>
        <c:lblOffset val="100"/>
        <c:tickLblSkip val="1"/>
        <c:tickMarkSkip val="1"/>
        <c:noMultiLvlLbl val="0"/>
      </c:catAx>
      <c:valAx>
        <c:axId val="2099829384"/>
        <c:scaling>
          <c:orientation val="minMax"/>
        </c:scaling>
        <c:delete val="0"/>
        <c:axPos val="l"/>
        <c:majorGridlines>
          <c:spPr>
            <a:ln w="2517">
              <a:solidFill>
                <a:srgbClr val="000000"/>
              </a:solidFill>
              <a:prstDash val="solid"/>
            </a:ln>
          </c:spPr>
        </c:majorGridlines>
        <c:numFmt formatCode="General" sourceLinked="1"/>
        <c:majorTickMark val="out"/>
        <c:minorTickMark val="none"/>
        <c:tickLblPos val="nextTo"/>
        <c:spPr>
          <a:ln w="2517">
            <a:solidFill>
              <a:srgbClr val="000000"/>
            </a:solidFill>
            <a:prstDash val="solid"/>
          </a:ln>
        </c:spPr>
        <c:txPr>
          <a:bodyPr rot="0" vert="horz"/>
          <a:lstStyle/>
          <a:p>
            <a:pPr>
              <a:defRPr sz="1585" b="1" i="0" u="none" strike="noStrike" baseline="0">
                <a:solidFill>
                  <a:srgbClr val="000000"/>
                </a:solidFill>
                <a:latin typeface="Arial"/>
                <a:ea typeface="Arial"/>
                <a:cs typeface="Arial"/>
              </a:defRPr>
            </a:pPr>
            <a:endParaRPr lang="en-US"/>
          </a:p>
        </c:txPr>
        <c:crossAx val="2099825976"/>
        <c:crosses val="autoZero"/>
        <c:crossBetween val="between"/>
      </c:valAx>
      <c:spPr>
        <a:noFill/>
        <a:ln w="20135">
          <a:noFill/>
        </a:ln>
      </c:spPr>
    </c:plotArea>
    <c:legend>
      <c:legendPos val="b"/>
      <c:layout>
        <c:manualLayout>
          <c:xMode val="edge"/>
          <c:yMode val="edge"/>
          <c:x val="0.194805194805195"/>
          <c:y val="0.91740412979351"/>
          <c:w val="0.608225108225108"/>
          <c:h val="0.0766961651917404"/>
        </c:manualLayout>
      </c:layout>
      <c:overlay val="0"/>
      <c:spPr>
        <a:noFill/>
        <a:ln w="20135">
          <a:noFill/>
        </a:ln>
      </c:spPr>
      <c:txPr>
        <a:bodyPr/>
        <a:lstStyle/>
        <a:p>
          <a:pPr>
            <a:defRPr sz="1459"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585" b="1"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6"/>
      <c:rotY val="20"/>
      <c:depthPercent val="100"/>
      <c:rAngAx val="1"/>
    </c:view3D>
    <c:floor>
      <c:thickness val="0"/>
      <c:spPr>
        <a:solidFill>
          <a:srgbClr val="C0C0C0"/>
        </a:solidFill>
        <a:ln w="3175">
          <a:solidFill>
            <a:srgbClr val="000000"/>
          </a:solidFill>
          <a:prstDash val="solid"/>
        </a:ln>
      </c:spPr>
    </c:floor>
    <c:sideWall>
      <c:thickness val="0"/>
      <c:spPr>
        <a:noFill/>
        <a:ln w="12700">
          <a:solidFill>
            <a:srgbClr val="000000"/>
          </a:solidFill>
          <a:prstDash val="solid"/>
        </a:ln>
      </c:spPr>
    </c:sideWall>
    <c:backWall>
      <c:thickness val="0"/>
      <c:spPr>
        <a:noFill/>
        <a:ln w="12700">
          <a:solidFill>
            <a:srgbClr val="000000"/>
          </a:solidFill>
          <a:prstDash val="solid"/>
        </a:ln>
      </c:spPr>
    </c:backWall>
    <c:plotArea>
      <c:layout>
        <c:manualLayout>
          <c:layoutTarget val="inner"/>
          <c:xMode val="edge"/>
          <c:yMode val="edge"/>
          <c:x val="0.0757575757575758"/>
          <c:y val="0.0294985250737463"/>
          <c:w val="0.896103896103896"/>
          <c:h val="0.722713864306785"/>
        </c:manualLayout>
      </c:layout>
      <c:bar3DChart>
        <c:barDir val="col"/>
        <c:grouping val="clustered"/>
        <c:varyColors val="0"/>
        <c:ser>
          <c:idx val="0"/>
          <c:order val="0"/>
          <c:tx>
            <c:strRef>
              <c:f>Sheet1!$B$1</c:f>
              <c:strCache>
                <c:ptCount val="1"/>
                <c:pt idx="0">
                  <c:v>Pre-tutorial</c:v>
                </c:pt>
              </c:strCache>
            </c:strRef>
          </c:tx>
          <c:spPr>
            <a:solidFill>
              <a:srgbClr val="00CCFF"/>
            </a:solidFill>
            <a:ln w="10830">
              <a:solidFill>
                <a:srgbClr val="000000"/>
              </a:solidFill>
              <a:prstDash val="solid"/>
            </a:ln>
            <a:effectLst>
              <a:outerShdw dist="35921" dir="2700000" algn="br">
                <a:srgbClr val="000000"/>
              </a:outerShdw>
            </a:effectLst>
          </c:spPr>
          <c:invertIfNegative val="0"/>
          <c:cat>
            <c:strRef>
              <c:f>Sheet1!$A$2:$A$12</c:f>
              <c:strCache>
                <c:ptCount val="11"/>
                <c:pt idx="0">
                  <c:v>blank (0)</c:v>
                </c:pt>
                <c:pt idx="1">
                  <c:v>1</c:v>
                </c:pt>
                <c:pt idx="2">
                  <c:v>2</c:v>
                </c:pt>
                <c:pt idx="3">
                  <c:v>3</c:v>
                </c:pt>
                <c:pt idx="4">
                  <c:v>4</c:v>
                </c:pt>
                <c:pt idx="5">
                  <c:v>5</c:v>
                </c:pt>
                <c:pt idx="6">
                  <c:v>6</c:v>
                </c:pt>
                <c:pt idx="7">
                  <c:v>7</c:v>
                </c:pt>
                <c:pt idx="8">
                  <c:v>8</c:v>
                </c:pt>
                <c:pt idx="9">
                  <c:v>9</c:v>
                </c:pt>
                <c:pt idx="10">
                  <c:v>accurate (10)</c:v>
                </c:pt>
              </c:strCache>
            </c:strRef>
          </c:cat>
          <c:val>
            <c:numRef>
              <c:f>Sheet1!$B$2:$B$12</c:f>
              <c:numCache>
                <c:formatCode>General</c:formatCode>
                <c:ptCount val="11"/>
                <c:pt idx="0">
                  <c:v>60.0</c:v>
                </c:pt>
                <c:pt idx="1">
                  <c:v>3.0</c:v>
                </c:pt>
                <c:pt idx="2">
                  <c:v>14.0</c:v>
                </c:pt>
                <c:pt idx="3">
                  <c:v>0.0</c:v>
                </c:pt>
                <c:pt idx="4">
                  <c:v>9.0</c:v>
                </c:pt>
                <c:pt idx="5">
                  <c:v>2.0</c:v>
                </c:pt>
                <c:pt idx="6">
                  <c:v>9.0</c:v>
                </c:pt>
                <c:pt idx="7">
                  <c:v>0.0</c:v>
                </c:pt>
                <c:pt idx="8">
                  <c:v>2.0</c:v>
                </c:pt>
                <c:pt idx="9">
                  <c:v>0.0</c:v>
                </c:pt>
                <c:pt idx="10">
                  <c:v>2.0</c:v>
                </c:pt>
              </c:numCache>
            </c:numRef>
          </c:val>
        </c:ser>
        <c:ser>
          <c:idx val="1"/>
          <c:order val="1"/>
          <c:tx>
            <c:strRef>
              <c:f>Sheet1!$C$1</c:f>
              <c:strCache>
                <c:ptCount val="1"/>
                <c:pt idx="0">
                  <c:v>Post-tutorial</c:v>
                </c:pt>
              </c:strCache>
            </c:strRef>
          </c:tx>
          <c:spPr>
            <a:solidFill>
              <a:srgbClr val="000090"/>
            </a:solidFill>
            <a:ln w="10830">
              <a:solidFill>
                <a:srgbClr val="000000"/>
              </a:solidFill>
              <a:prstDash val="solid"/>
            </a:ln>
            <a:effectLst>
              <a:outerShdw dist="35921" dir="2700000" algn="br">
                <a:srgbClr val="000000"/>
              </a:outerShdw>
            </a:effectLst>
          </c:spPr>
          <c:invertIfNegative val="0"/>
          <c:cat>
            <c:strRef>
              <c:f>Sheet1!$A$2:$A$12</c:f>
              <c:strCache>
                <c:ptCount val="11"/>
                <c:pt idx="0">
                  <c:v>blank (0)</c:v>
                </c:pt>
                <c:pt idx="1">
                  <c:v>1</c:v>
                </c:pt>
                <c:pt idx="2">
                  <c:v>2</c:v>
                </c:pt>
                <c:pt idx="3">
                  <c:v>3</c:v>
                </c:pt>
                <c:pt idx="4">
                  <c:v>4</c:v>
                </c:pt>
                <c:pt idx="5">
                  <c:v>5</c:v>
                </c:pt>
                <c:pt idx="6">
                  <c:v>6</c:v>
                </c:pt>
                <c:pt idx="7">
                  <c:v>7</c:v>
                </c:pt>
                <c:pt idx="8">
                  <c:v>8</c:v>
                </c:pt>
                <c:pt idx="9">
                  <c:v>9</c:v>
                </c:pt>
                <c:pt idx="10">
                  <c:v>accurate (10)</c:v>
                </c:pt>
              </c:strCache>
            </c:strRef>
          </c:cat>
          <c:val>
            <c:numRef>
              <c:f>Sheet1!$C$2:$C$12</c:f>
              <c:numCache>
                <c:formatCode>General</c:formatCode>
                <c:ptCount val="11"/>
                <c:pt idx="0">
                  <c:v>11.0</c:v>
                </c:pt>
                <c:pt idx="1">
                  <c:v>0.0</c:v>
                </c:pt>
                <c:pt idx="2">
                  <c:v>6.0</c:v>
                </c:pt>
                <c:pt idx="3">
                  <c:v>0.0</c:v>
                </c:pt>
                <c:pt idx="4">
                  <c:v>11.0</c:v>
                </c:pt>
                <c:pt idx="5">
                  <c:v>0.0</c:v>
                </c:pt>
                <c:pt idx="6">
                  <c:v>3.0</c:v>
                </c:pt>
                <c:pt idx="7">
                  <c:v>0.0</c:v>
                </c:pt>
                <c:pt idx="8">
                  <c:v>14.0</c:v>
                </c:pt>
                <c:pt idx="9">
                  <c:v>0.0</c:v>
                </c:pt>
                <c:pt idx="10">
                  <c:v>56.0</c:v>
                </c:pt>
              </c:numCache>
            </c:numRef>
          </c:val>
        </c:ser>
        <c:dLbls>
          <c:showLegendKey val="0"/>
          <c:showVal val="0"/>
          <c:showCatName val="0"/>
          <c:showSerName val="0"/>
          <c:showPercent val="0"/>
          <c:showBubbleSize val="0"/>
        </c:dLbls>
        <c:gapWidth val="30"/>
        <c:gapDepth val="0"/>
        <c:shape val="box"/>
        <c:axId val="2099953816"/>
        <c:axId val="2099957224"/>
        <c:axId val="0"/>
      </c:bar3DChart>
      <c:catAx>
        <c:axId val="2099953816"/>
        <c:scaling>
          <c:orientation val="minMax"/>
        </c:scaling>
        <c:delete val="0"/>
        <c:axPos val="b"/>
        <c:numFmt formatCode="General" sourceLinked="1"/>
        <c:majorTickMark val="out"/>
        <c:minorTickMark val="none"/>
        <c:tickLblPos val="low"/>
        <c:spPr>
          <a:ln w="2708">
            <a:solidFill>
              <a:srgbClr val="000000"/>
            </a:solidFill>
            <a:prstDash val="solid"/>
          </a:ln>
        </c:spPr>
        <c:txPr>
          <a:bodyPr rot="0" vert="horz"/>
          <a:lstStyle/>
          <a:p>
            <a:pPr>
              <a:defRPr sz="1023" b="1" i="0" u="none" strike="noStrike" baseline="0">
                <a:solidFill>
                  <a:srgbClr val="000000"/>
                </a:solidFill>
                <a:latin typeface="Arial"/>
                <a:ea typeface="Arial"/>
                <a:cs typeface="Arial"/>
              </a:defRPr>
            </a:pPr>
            <a:endParaRPr lang="en-US"/>
          </a:p>
        </c:txPr>
        <c:crossAx val="2099957224"/>
        <c:crosses val="autoZero"/>
        <c:auto val="1"/>
        <c:lblAlgn val="ctr"/>
        <c:lblOffset val="100"/>
        <c:tickLblSkip val="2"/>
        <c:tickMarkSkip val="1"/>
        <c:noMultiLvlLbl val="0"/>
      </c:catAx>
      <c:valAx>
        <c:axId val="2099957224"/>
        <c:scaling>
          <c:orientation val="minMax"/>
        </c:scaling>
        <c:delete val="0"/>
        <c:axPos val="l"/>
        <c:majorGridlines>
          <c:spPr>
            <a:ln w="2708">
              <a:solidFill>
                <a:srgbClr val="000000"/>
              </a:solidFill>
              <a:prstDash val="solid"/>
            </a:ln>
          </c:spPr>
        </c:majorGridlines>
        <c:numFmt formatCode="General" sourceLinked="1"/>
        <c:majorTickMark val="out"/>
        <c:minorTickMark val="none"/>
        <c:tickLblPos val="nextTo"/>
        <c:spPr>
          <a:ln w="2708">
            <a:solidFill>
              <a:srgbClr val="000000"/>
            </a:solidFill>
            <a:prstDash val="solid"/>
          </a:ln>
        </c:spPr>
        <c:txPr>
          <a:bodyPr rot="0" vert="horz"/>
          <a:lstStyle/>
          <a:p>
            <a:pPr>
              <a:defRPr sz="1706" b="1" i="0" u="none" strike="noStrike" baseline="0">
                <a:solidFill>
                  <a:srgbClr val="000000"/>
                </a:solidFill>
                <a:latin typeface="Arial"/>
                <a:ea typeface="Arial"/>
                <a:cs typeface="Arial"/>
              </a:defRPr>
            </a:pPr>
            <a:endParaRPr lang="en-US"/>
          </a:p>
        </c:txPr>
        <c:crossAx val="2099953816"/>
        <c:crosses val="autoZero"/>
        <c:crossBetween val="between"/>
      </c:valAx>
      <c:spPr>
        <a:noFill/>
        <a:ln w="21661">
          <a:noFill/>
        </a:ln>
      </c:spPr>
    </c:plotArea>
    <c:legend>
      <c:legendPos val="b"/>
      <c:layout>
        <c:manualLayout>
          <c:xMode val="edge"/>
          <c:yMode val="edge"/>
          <c:x val="0.194805194805195"/>
          <c:y val="0.91740412979351"/>
          <c:w val="0.608225108225108"/>
          <c:h val="0.0766961651917404"/>
        </c:manualLayout>
      </c:layout>
      <c:overlay val="0"/>
      <c:spPr>
        <a:noFill/>
        <a:ln w="21661">
          <a:noFill/>
        </a:ln>
      </c:spPr>
      <c:txPr>
        <a:bodyPr/>
        <a:lstStyle/>
        <a:p>
          <a:pPr>
            <a:defRPr sz="1569"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706" b="1"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6"/>
      <c:rotY val="20"/>
      <c:depthPercent val="100"/>
      <c:rAngAx val="1"/>
    </c:view3D>
    <c:floor>
      <c:thickness val="0"/>
      <c:spPr>
        <a:solidFill>
          <a:srgbClr val="C0C0C0"/>
        </a:solidFill>
        <a:ln w="3175">
          <a:solidFill>
            <a:srgbClr val="000000"/>
          </a:solidFill>
          <a:prstDash val="solid"/>
        </a:ln>
      </c:spPr>
    </c:floor>
    <c:sideWall>
      <c:thickness val="0"/>
      <c:spPr>
        <a:noFill/>
        <a:ln w="12700">
          <a:solidFill>
            <a:srgbClr val="000000"/>
          </a:solidFill>
          <a:prstDash val="solid"/>
        </a:ln>
      </c:spPr>
    </c:sideWall>
    <c:backWall>
      <c:thickness val="0"/>
      <c:spPr>
        <a:noFill/>
        <a:ln w="12700">
          <a:solidFill>
            <a:srgbClr val="000000"/>
          </a:solidFill>
          <a:prstDash val="solid"/>
        </a:ln>
      </c:spPr>
    </c:backWall>
    <c:plotArea>
      <c:layout>
        <c:manualLayout>
          <c:layoutTarget val="inner"/>
          <c:xMode val="edge"/>
          <c:yMode val="edge"/>
          <c:x val="0.0757575757575758"/>
          <c:y val="0.0324483775811209"/>
          <c:w val="0.896103896103896"/>
          <c:h val="0.702064896755162"/>
        </c:manualLayout>
      </c:layout>
      <c:bar3DChart>
        <c:barDir val="col"/>
        <c:grouping val="clustered"/>
        <c:varyColors val="0"/>
        <c:ser>
          <c:idx val="0"/>
          <c:order val="0"/>
          <c:tx>
            <c:strRef>
              <c:f>Sheet1!$B$1</c:f>
              <c:strCache>
                <c:ptCount val="1"/>
                <c:pt idx="0">
                  <c:v>Pre-tutorial</c:v>
                </c:pt>
              </c:strCache>
            </c:strRef>
          </c:tx>
          <c:spPr>
            <a:solidFill>
              <a:srgbClr val="00CCFF"/>
            </a:solidFill>
            <a:ln w="11068">
              <a:solidFill>
                <a:srgbClr val="000000"/>
              </a:solidFill>
              <a:prstDash val="solid"/>
            </a:ln>
            <a:effectLst>
              <a:outerShdw dist="35921" dir="2700000" algn="br">
                <a:srgbClr val="000000"/>
              </a:outerShdw>
            </a:effectLst>
          </c:spPr>
          <c:invertIfNegative val="0"/>
          <c:cat>
            <c:strRef>
              <c:f>Sheet1!$A$2:$A$12</c:f>
              <c:strCache>
                <c:ptCount val="11"/>
                <c:pt idx="0">
                  <c:v>not confident (0)</c:v>
                </c:pt>
                <c:pt idx="1">
                  <c:v>1</c:v>
                </c:pt>
                <c:pt idx="2">
                  <c:v>2</c:v>
                </c:pt>
                <c:pt idx="3">
                  <c:v>3</c:v>
                </c:pt>
                <c:pt idx="4">
                  <c:v>4</c:v>
                </c:pt>
                <c:pt idx="5">
                  <c:v>5</c:v>
                </c:pt>
                <c:pt idx="6">
                  <c:v>6</c:v>
                </c:pt>
                <c:pt idx="7">
                  <c:v>7</c:v>
                </c:pt>
                <c:pt idx="8">
                  <c:v>8</c:v>
                </c:pt>
                <c:pt idx="9">
                  <c:v>9</c:v>
                </c:pt>
                <c:pt idx="10">
                  <c:v>very confident (10)</c:v>
                </c:pt>
              </c:strCache>
            </c:strRef>
          </c:cat>
          <c:val>
            <c:numRef>
              <c:f>Sheet1!$B$2:$B$12</c:f>
              <c:numCache>
                <c:formatCode>General</c:formatCode>
                <c:ptCount val="11"/>
                <c:pt idx="0">
                  <c:v>3.0</c:v>
                </c:pt>
                <c:pt idx="1">
                  <c:v>8.0</c:v>
                </c:pt>
                <c:pt idx="2">
                  <c:v>2.0</c:v>
                </c:pt>
                <c:pt idx="3">
                  <c:v>4.0</c:v>
                </c:pt>
                <c:pt idx="4">
                  <c:v>2.0</c:v>
                </c:pt>
                <c:pt idx="5">
                  <c:v>14.0</c:v>
                </c:pt>
                <c:pt idx="6">
                  <c:v>6.0</c:v>
                </c:pt>
                <c:pt idx="7">
                  <c:v>9.0</c:v>
                </c:pt>
                <c:pt idx="8">
                  <c:v>4.0</c:v>
                </c:pt>
                <c:pt idx="9">
                  <c:v>4.0</c:v>
                </c:pt>
                <c:pt idx="10">
                  <c:v>2.0</c:v>
                </c:pt>
              </c:numCache>
            </c:numRef>
          </c:val>
        </c:ser>
        <c:ser>
          <c:idx val="1"/>
          <c:order val="1"/>
          <c:tx>
            <c:strRef>
              <c:f>Sheet1!$C$1</c:f>
              <c:strCache>
                <c:ptCount val="1"/>
                <c:pt idx="0">
                  <c:v>Post-tutorial</c:v>
                </c:pt>
              </c:strCache>
            </c:strRef>
          </c:tx>
          <c:spPr>
            <a:solidFill>
              <a:srgbClr val="000090"/>
            </a:solidFill>
            <a:ln w="11068">
              <a:solidFill>
                <a:srgbClr val="000000"/>
              </a:solidFill>
              <a:prstDash val="solid"/>
            </a:ln>
            <a:effectLst>
              <a:outerShdw dist="35921" dir="2700000" algn="br">
                <a:srgbClr val="000000"/>
              </a:outerShdw>
            </a:effectLst>
          </c:spPr>
          <c:invertIfNegative val="0"/>
          <c:cat>
            <c:strRef>
              <c:f>Sheet1!$A$2:$A$12</c:f>
              <c:strCache>
                <c:ptCount val="11"/>
                <c:pt idx="0">
                  <c:v>not confident (0)</c:v>
                </c:pt>
                <c:pt idx="1">
                  <c:v>1</c:v>
                </c:pt>
                <c:pt idx="2">
                  <c:v>2</c:v>
                </c:pt>
                <c:pt idx="3">
                  <c:v>3</c:v>
                </c:pt>
                <c:pt idx="4">
                  <c:v>4</c:v>
                </c:pt>
                <c:pt idx="5">
                  <c:v>5</c:v>
                </c:pt>
                <c:pt idx="6">
                  <c:v>6</c:v>
                </c:pt>
                <c:pt idx="7">
                  <c:v>7</c:v>
                </c:pt>
                <c:pt idx="8">
                  <c:v>8</c:v>
                </c:pt>
                <c:pt idx="9">
                  <c:v>9</c:v>
                </c:pt>
                <c:pt idx="10">
                  <c:v>very confident (10)</c:v>
                </c:pt>
              </c:strCache>
            </c:strRef>
          </c:cat>
          <c:val>
            <c:numRef>
              <c:f>Sheet1!$C$2:$C$12</c:f>
              <c:numCache>
                <c:formatCode>General</c:formatCode>
                <c:ptCount val="11"/>
                <c:pt idx="0">
                  <c:v>0.0</c:v>
                </c:pt>
                <c:pt idx="1">
                  <c:v>0.0</c:v>
                </c:pt>
                <c:pt idx="2">
                  <c:v>0.0</c:v>
                </c:pt>
                <c:pt idx="3">
                  <c:v>1.0</c:v>
                </c:pt>
                <c:pt idx="4">
                  <c:v>2.0</c:v>
                </c:pt>
                <c:pt idx="5">
                  <c:v>3.0</c:v>
                </c:pt>
                <c:pt idx="6">
                  <c:v>3.0</c:v>
                </c:pt>
                <c:pt idx="7">
                  <c:v>6.0</c:v>
                </c:pt>
                <c:pt idx="8">
                  <c:v>9.0</c:v>
                </c:pt>
                <c:pt idx="9">
                  <c:v>8.0</c:v>
                </c:pt>
                <c:pt idx="10">
                  <c:v>5.0</c:v>
                </c:pt>
              </c:numCache>
            </c:numRef>
          </c:val>
        </c:ser>
        <c:dLbls>
          <c:showLegendKey val="0"/>
          <c:showVal val="0"/>
          <c:showCatName val="0"/>
          <c:showSerName val="0"/>
          <c:showPercent val="0"/>
          <c:showBubbleSize val="0"/>
        </c:dLbls>
        <c:gapWidth val="30"/>
        <c:gapDepth val="0"/>
        <c:shape val="box"/>
        <c:axId val="2100410616"/>
        <c:axId val="2100403816"/>
        <c:axId val="0"/>
      </c:bar3DChart>
      <c:catAx>
        <c:axId val="2100410616"/>
        <c:scaling>
          <c:orientation val="minMax"/>
        </c:scaling>
        <c:delete val="0"/>
        <c:axPos val="b"/>
        <c:numFmt formatCode="General" sourceLinked="1"/>
        <c:majorTickMark val="out"/>
        <c:minorTickMark val="none"/>
        <c:tickLblPos val="low"/>
        <c:spPr>
          <a:ln w="2767">
            <a:solidFill>
              <a:srgbClr val="000000"/>
            </a:solidFill>
            <a:prstDash val="solid"/>
          </a:ln>
        </c:spPr>
        <c:txPr>
          <a:bodyPr rot="0" vert="horz"/>
          <a:lstStyle/>
          <a:p>
            <a:pPr>
              <a:defRPr sz="959" b="1" i="0" u="none" strike="noStrike" baseline="0">
                <a:solidFill>
                  <a:srgbClr val="000000"/>
                </a:solidFill>
                <a:latin typeface="Arial"/>
                <a:ea typeface="Arial"/>
                <a:cs typeface="Arial"/>
              </a:defRPr>
            </a:pPr>
            <a:endParaRPr lang="en-US"/>
          </a:p>
        </c:txPr>
        <c:crossAx val="2100403816"/>
        <c:crosses val="autoZero"/>
        <c:auto val="1"/>
        <c:lblAlgn val="ctr"/>
        <c:lblOffset val="100"/>
        <c:tickLblSkip val="2"/>
        <c:tickMarkSkip val="1"/>
        <c:noMultiLvlLbl val="0"/>
      </c:catAx>
      <c:valAx>
        <c:axId val="2100403816"/>
        <c:scaling>
          <c:orientation val="minMax"/>
        </c:scaling>
        <c:delete val="0"/>
        <c:axPos val="l"/>
        <c:majorGridlines>
          <c:spPr>
            <a:ln w="2767">
              <a:solidFill>
                <a:srgbClr val="000000"/>
              </a:solidFill>
              <a:prstDash val="solid"/>
            </a:ln>
          </c:spPr>
        </c:majorGridlines>
        <c:numFmt formatCode="General" sourceLinked="1"/>
        <c:majorTickMark val="out"/>
        <c:minorTickMark val="none"/>
        <c:tickLblPos val="nextTo"/>
        <c:spPr>
          <a:ln w="2767">
            <a:solidFill>
              <a:srgbClr val="000000"/>
            </a:solidFill>
            <a:prstDash val="solid"/>
          </a:ln>
        </c:spPr>
        <c:txPr>
          <a:bodyPr rot="0" vert="horz"/>
          <a:lstStyle/>
          <a:p>
            <a:pPr>
              <a:defRPr sz="1743" b="1" i="0" u="none" strike="noStrike" baseline="0">
                <a:solidFill>
                  <a:srgbClr val="000000"/>
                </a:solidFill>
                <a:latin typeface="Arial"/>
                <a:ea typeface="Arial"/>
                <a:cs typeface="Arial"/>
              </a:defRPr>
            </a:pPr>
            <a:endParaRPr lang="en-US"/>
          </a:p>
        </c:txPr>
        <c:crossAx val="2100410616"/>
        <c:crosses val="autoZero"/>
        <c:crossBetween val="between"/>
      </c:valAx>
      <c:spPr>
        <a:noFill/>
        <a:ln w="22137">
          <a:noFill/>
        </a:ln>
      </c:spPr>
    </c:plotArea>
    <c:legend>
      <c:legendPos val="r"/>
      <c:layout>
        <c:manualLayout>
          <c:xMode val="edge"/>
          <c:yMode val="edge"/>
          <c:x val="0.196969696969697"/>
          <c:y val="0.873156342182891"/>
          <c:w val="0.603896103896104"/>
          <c:h val="0.0884955752212389"/>
        </c:manualLayout>
      </c:layout>
      <c:overlay val="0"/>
      <c:spPr>
        <a:noFill/>
        <a:ln w="22137">
          <a:noFill/>
        </a:ln>
      </c:spPr>
      <c:txPr>
        <a:bodyPr/>
        <a:lstStyle/>
        <a:p>
          <a:pPr>
            <a:defRPr sz="1604"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743" b="1" i="0" u="none" strike="noStrike" baseline="0">
          <a:solidFill>
            <a:srgbClr val="000000"/>
          </a:solidFill>
          <a:latin typeface="Arial"/>
          <a:ea typeface="Arial"/>
          <a:cs typeface="Arial"/>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0.84825</cdr:x>
      <cdr:y>0.90875</cdr:y>
    </cdr:from>
    <cdr:to>
      <cdr:x>0.95225</cdr:x>
      <cdr:y>0.9765</cdr:y>
    </cdr:to>
    <cdr:sp macro="" textlink="">
      <cdr:nvSpPr>
        <cdr:cNvPr id="1026" name="Text Box 2"/>
        <cdr:cNvSpPr txBox="1">
          <a:spLocks xmlns:a="http://schemas.openxmlformats.org/drawingml/2006/main" noChangeArrowheads="1"/>
        </cdr:cNvSpPr>
      </cdr:nvSpPr>
      <cdr:spPr bwMode="auto">
        <a:xfrm xmlns:a="http://schemas.openxmlformats.org/drawingml/2006/main">
          <a:off x="4977022" y="3912441"/>
          <a:ext cx="610210" cy="29168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none" lIns="18288" tIns="18288" rIns="18288" bIns="18288" anchor="ctr" upright="1">
          <a:spAutoFit/>
        </a:bodyPr>
        <a:lstStyle xmlns:a="http://schemas.openxmlformats.org/drawingml/2006/main"/>
        <a:p xmlns:a="http://schemas.openxmlformats.org/drawingml/2006/main">
          <a:pPr algn="ctr" rtl="0">
            <a:defRPr sz="1000"/>
          </a:pPr>
          <a:r>
            <a:rPr lang="en-US" sz="900" b="0" i="0" u="none" strike="noStrike" baseline="0">
              <a:solidFill>
                <a:srgbClr val="000000"/>
              </a:solidFill>
              <a:latin typeface="Geneva"/>
              <a:ea typeface="Geneva"/>
              <a:cs typeface="Geneva"/>
            </a:rPr>
            <a:t>n=36</a:t>
          </a:r>
        </a:p>
      </cdr:txBody>
    </cdr:sp>
  </cdr:relSizeAnchor>
  <cdr:relSizeAnchor xmlns:cdr="http://schemas.openxmlformats.org/drawingml/2006/chartDrawing">
    <cdr:from>
      <cdr:x>0.02375</cdr:x>
      <cdr:y>0.90875</cdr:y>
    </cdr:from>
    <cdr:to>
      <cdr:x>0.12775</cdr:x>
      <cdr:y>0.9765</cdr:y>
    </cdr:to>
    <cdr:sp macro="" textlink="">
      <cdr:nvSpPr>
        <cdr:cNvPr id="1027" name="Text Box 3"/>
        <cdr:cNvSpPr txBox="1">
          <a:spLocks xmlns:a="http://schemas.openxmlformats.org/drawingml/2006/main" noChangeArrowheads="1"/>
        </cdr:cNvSpPr>
      </cdr:nvSpPr>
      <cdr:spPr bwMode="auto">
        <a:xfrm xmlns:a="http://schemas.openxmlformats.org/drawingml/2006/main">
          <a:off x="139351" y="3912441"/>
          <a:ext cx="610209" cy="29168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none" lIns="18288" tIns="18288" rIns="18288" bIns="18288" anchor="ctr" upright="1">
          <a:spAutoFit/>
        </a:bodyPr>
        <a:lstStyle xmlns:a="http://schemas.openxmlformats.org/drawingml/2006/main"/>
        <a:p xmlns:a="http://schemas.openxmlformats.org/drawingml/2006/main">
          <a:pPr algn="ctr" rtl="0">
            <a:defRPr sz="1000"/>
          </a:pPr>
          <a:r>
            <a:rPr lang="en-US" sz="900" b="0" i="0" u="none" strike="noStrike" baseline="0">
              <a:solidFill>
                <a:srgbClr val="000000"/>
              </a:solidFill>
              <a:latin typeface="Geneva"/>
              <a:ea typeface="Geneva"/>
              <a:cs typeface="Geneva"/>
            </a:rPr>
            <a:t>n=58</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46EE84-307C-DE44-981D-3E29E678AFA0}" type="datetimeFigureOut">
              <a:rPr lang="en-US" smtClean="0"/>
              <a:pPr/>
              <a:t>1/28/14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D80DCA-3817-7140-ACCB-08033CA86E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46EE84-307C-DE44-981D-3E29E678AFA0}" type="datetimeFigureOut">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46EE84-307C-DE44-981D-3E29E678AFA0}" type="datetimeFigureOut">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46EE84-307C-DE44-981D-3E29E678AFA0}" type="datetimeFigureOut">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46EE84-307C-DE44-981D-3E29E678AFA0}" type="datetimeFigureOut">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46EE84-307C-DE44-981D-3E29E678AFA0}" type="datetimeFigureOut">
              <a:rPr lang="en-US" smtClean="0"/>
              <a:pPr/>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46EE84-307C-DE44-981D-3E29E678AFA0}" type="datetimeFigureOut">
              <a:rPr lang="en-US" smtClean="0"/>
              <a:pPr/>
              <a:t>1/28/14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46EE84-307C-DE44-981D-3E29E678AFA0}" type="datetimeFigureOut">
              <a:rPr lang="en-US" smtClean="0"/>
              <a:pPr/>
              <a:t>1/28/14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6EE84-307C-DE44-981D-3E29E678AFA0}" type="datetimeFigureOut">
              <a:rPr lang="en-US" smtClean="0"/>
              <a:pPr/>
              <a:t>1/28/14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46EE84-307C-DE44-981D-3E29E678AFA0}" type="datetimeFigureOut">
              <a:rPr lang="en-US" smtClean="0"/>
              <a:pPr/>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46EE84-307C-DE44-981D-3E29E678AFA0}" type="datetimeFigureOut">
              <a:rPr lang="en-US" smtClean="0"/>
              <a:pPr/>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D80DCA-3817-7140-ACCB-08033CA86E5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46EE84-307C-DE44-981D-3E29E678AFA0}" type="datetimeFigureOut">
              <a:rPr lang="en-US" smtClean="0"/>
              <a:pPr/>
              <a:t>1/28/14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D80DCA-3817-7140-ACCB-08033CA86E5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erlot.org" TargetMode="External"/><Relationship Id="rId4" Type="http://schemas.openxmlformats.org/officeDocument/2006/relationships/hyperlink" Target="http://www.clickerquestions.com" TargetMode="External"/><Relationship Id="rId1" Type="http://schemas.openxmlformats.org/officeDocument/2006/relationships/slideLayout" Target="../slideLayouts/slideLayout2.xml"/><Relationship Id="rId2" Type="http://schemas.openxmlformats.org/officeDocument/2006/relationships/hyperlink" Target="http://www.csupomona.edu/~lsstarkey/courses/CHM20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onnect.csupomona.edu/alkenealkyneikey" TargetMode="External"/><Relationship Id="rId4" Type="http://schemas.openxmlformats.org/officeDocument/2006/relationships/hyperlink" Target="http://www.youtube.com/watch?v=tIePKv0usH0&amp;feature=youtu.be" TargetMode="External"/><Relationship Id="rId5" Type="http://schemas.openxmlformats.org/officeDocument/2006/relationships/hyperlink" Target="http://www.youtube.com/watch?v=xYG2yVpKCls&amp;feature=share&amp;list=PLdOPTEqr0nSWoH4R27SDd8KNPEesyntKi" TargetMode="External"/><Relationship Id="rId6" Type="http://schemas.openxmlformats.org/officeDocument/2006/relationships/hyperlink" Target="http://www.youtube.com/user/ChemistryConnected" TargetMode="External"/><Relationship Id="rId1" Type="http://schemas.openxmlformats.org/officeDocument/2006/relationships/slideLayout" Target="../slideLayouts/slideLayout2.xml"/><Relationship Id="rId2" Type="http://schemas.openxmlformats.org/officeDocument/2006/relationships/hyperlink" Target="http://www.youtube.com/watch?v=l6ZlkUDfkN0&amp;feature=share&amp;list=PLdOPTEqr0nSVtIWg32-HXpPXli7XoSF6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upomona.edu/~lsstarkey/ochemlab/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05418"/>
            <a:ext cx="8458200" cy="2042072"/>
          </a:xfrm>
        </p:spPr>
        <p:txBody>
          <a:bodyPr>
            <a:normAutofit fontScale="90000"/>
          </a:bodyPr>
          <a:lstStyle/>
          <a:p>
            <a:r>
              <a:rPr lang="en-US" b="1" dirty="0"/>
              <a:t>Technology-Infused Teaching: Better, Stronger, Faster</a:t>
            </a:r>
            <a:endParaRPr lang="en-US" dirty="0"/>
          </a:p>
        </p:txBody>
      </p:sp>
      <p:sp>
        <p:nvSpPr>
          <p:cNvPr id="3" name="Subtitle 2"/>
          <p:cNvSpPr>
            <a:spLocks noGrp="1"/>
          </p:cNvSpPr>
          <p:nvPr>
            <p:ph type="subTitle" idx="1"/>
          </p:nvPr>
        </p:nvSpPr>
        <p:spPr/>
        <p:txBody>
          <a:bodyPr>
            <a:normAutofit/>
          </a:bodyPr>
          <a:lstStyle/>
          <a:p>
            <a:r>
              <a:rPr lang="en-US" dirty="0" smtClean="0"/>
              <a:t>Laurie S. Starkey</a:t>
            </a:r>
          </a:p>
          <a:p>
            <a:r>
              <a:rPr lang="en-US" dirty="0" smtClean="0"/>
              <a:t>Cal Poly Pomona</a:t>
            </a:r>
          </a:p>
          <a:p>
            <a:r>
              <a:rPr lang="en-US" dirty="0" smtClean="0"/>
              <a:t>Dept. of Chemistry &amp; Biochemistry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03836"/>
          </a:xfrm>
        </p:spPr>
        <p:txBody>
          <a:bodyPr>
            <a:normAutofit fontScale="90000"/>
          </a:bodyPr>
          <a:lstStyle/>
          <a:p>
            <a:pPr lvl="0"/>
            <a:r>
              <a:rPr lang="en-US" sz="4400" b="1" kern="1200" dirty="0" smtClean="0">
                <a:solidFill>
                  <a:srgbClr val="04617B"/>
                </a:solidFill>
                <a:latin typeface="+mj-lt"/>
                <a:ea typeface="+mj-ea"/>
                <a:cs typeface="+mj-cs"/>
              </a:rPr>
              <a:t>Lab Preparation – Student comment</a:t>
            </a:r>
          </a:p>
        </p:txBody>
      </p:sp>
      <p:sp>
        <p:nvSpPr>
          <p:cNvPr id="3" name="Content Placeholder 2"/>
          <p:cNvSpPr>
            <a:spLocks noGrp="1"/>
          </p:cNvSpPr>
          <p:nvPr>
            <p:ph idx="1"/>
          </p:nvPr>
        </p:nvSpPr>
        <p:spPr/>
        <p:txBody>
          <a:bodyPr>
            <a:noAutofit/>
          </a:bodyPr>
          <a:lstStyle/>
          <a:p>
            <a:pPr marL="0" indent="0">
              <a:buNone/>
            </a:pPr>
            <a:r>
              <a:rPr lang="en-US" sz="3200" dirty="0" smtClean="0"/>
              <a:t>“</a:t>
            </a:r>
            <a:r>
              <a:rPr lang="en-US" sz="3200" dirty="0"/>
              <a:t>I have never before taken a lab course at this university where so much help was provided for preparing for the lab.  Between the Bb quizzes and online tutorials I always felt I had enough preparation for the lab, and this helped me perform better and understand the actual experiment.”  CHM 317L, Fall 2012</a:t>
            </a:r>
          </a:p>
        </p:txBody>
      </p:sp>
    </p:spTree>
    <p:extLst>
      <p:ext uri="{BB962C8B-B14F-4D97-AF65-F5344CB8AC3E}">
        <p14:creationId xmlns:p14="http://schemas.microsoft.com/office/powerpoint/2010/main" val="2806474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128"/>
            <a:ext cx="8229600" cy="1143000"/>
          </a:xfrm>
        </p:spPr>
        <p:txBody>
          <a:bodyPr>
            <a:normAutofit/>
          </a:bodyPr>
          <a:lstStyle/>
          <a:p>
            <a:pPr lvl="0"/>
            <a:r>
              <a:rPr lang="en-US" sz="4400" b="1" kern="1200" dirty="0" smtClean="0">
                <a:solidFill>
                  <a:srgbClr val="04617B"/>
                </a:solidFill>
                <a:latin typeface="+mj-lt"/>
                <a:ea typeface="+mj-ea"/>
                <a:cs typeface="+mj-cs"/>
              </a:rPr>
              <a:t>Classroom Engagement</a:t>
            </a:r>
          </a:p>
        </p:txBody>
      </p:sp>
      <p:sp>
        <p:nvSpPr>
          <p:cNvPr id="3" name="Content Placeholder 2"/>
          <p:cNvSpPr>
            <a:spLocks noGrp="1"/>
          </p:cNvSpPr>
          <p:nvPr>
            <p:ph idx="1"/>
          </p:nvPr>
        </p:nvSpPr>
        <p:spPr>
          <a:xfrm>
            <a:off x="457200" y="1719558"/>
            <a:ext cx="8229600" cy="4225082"/>
          </a:xfrm>
        </p:spPr>
        <p:txBody>
          <a:bodyPr>
            <a:normAutofit/>
          </a:bodyPr>
          <a:lstStyle/>
          <a:p>
            <a:pPr lvl="1">
              <a:spcAft>
                <a:spcPts val="2400"/>
              </a:spcAft>
              <a:buFont typeface="Arial"/>
              <a:buChar char="•"/>
            </a:pPr>
            <a:r>
              <a:rPr lang="en-US" sz="3600" dirty="0"/>
              <a:t>chemistry demos </a:t>
            </a:r>
            <a:r>
              <a:rPr lang="en-US" sz="3600" dirty="0" smtClean="0"/>
              <a:t>and animations on YouTube (no hazards, can pause/watch later, etc.) </a:t>
            </a:r>
            <a:r>
              <a:rPr lang="en-US" sz="3600" dirty="0" smtClean="0">
                <a:hlinkClick r:id="rId2"/>
              </a:rPr>
              <a:t>CHM 201</a:t>
            </a:r>
            <a:r>
              <a:rPr lang="en-US" sz="3600" dirty="0" smtClean="0"/>
              <a:t>  </a:t>
            </a:r>
            <a:r>
              <a:rPr lang="en-US" sz="3600" dirty="0" smtClean="0">
                <a:hlinkClick r:id="rId3"/>
              </a:rPr>
              <a:t>MERLOT</a:t>
            </a:r>
            <a:endParaRPr lang="en-US" sz="3600" dirty="0"/>
          </a:p>
          <a:p>
            <a:pPr lvl="1">
              <a:spcAft>
                <a:spcPts val="2400"/>
              </a:spcAft>
              <a:buFont typeface="Arial"/>
              <a:buChar char="•"/>
            </a:pPr>
            <a:r>
              <a:rPr lang="en-US" sz="3600" dirty="0" err="1" smtClean="0"/>
              <a:t>iClickers</a:t>
            </a:r>
            <a:r>
              <a:rPr lang="en-US" sz="3600" dirty="0" smtClean="0"/>
              <a:t> </a:t>
            </a:r>
            <a:r>
              <a:rPr lang="en-US" sz="3600" dirty="0" smtClean="0">
                <a:hlinkClick r:id="rId4"/>
              </a:rPr>
              <a:t>www.clickerquestions.com</a:t>
            </a:r>
            <a:endParaRPr lang="en-US" sz="3600" dirty="0" smtClean="0"/>
          </a:p>
          <a:p>
            <a:pPr lvl="1">
              <a:spcAft>
                <a:spcPts val="2400"/>
              </a:spcAft>
              <a:buFont typeface="Arial"/>
              <a:buChar char="•"/>
            </a:pPr>
            <a:r>
              <a:rPr lang="en-US" sz="3600" dirty="0" smtClean="0"/>
              <a:t>Calibrated Peer Review (CPR) writing assignments</a:t>
            </a:r>
            <a:endParaRPr lang="en-US" sz="4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416"/>
            <a:ext cx="8229600" cy="1143000"/>
          </a:xfrm>
        </p:spPr>
        <p:txBody>
          <a:bodyPr>
            <a:normAutofit/>
          </a:bodyPr>
          <a:lstStyle/>
          <a:p>
            <a:pPr lvl="0"/>
            <a:r>
              <a:rPr lang="en-US" sz="4400" b="1" kern="1200" dirty="0" smtClean="0">
                <a:solidFill>
                  <a:srgbClr val="04617B"/>
                </a:solidFill>
                <a:latin typeface="+mj-lt"/>
                <a:ea typeface="+mj-ea"/>
                <a:cs typeface="+mj-cs"/>
              </a:rPr>
              <a:t>Communication</a:t>
            </a:r>
          </a:p>
        </p:txBody>
      </p:sp>
      <p:sp>
        <p:nvSpPr>
          <p:cNvPr id="3" name="Content Placeholder 2"/>
          <p:cNvSpPr>
            <a:spLocks noGrp="1"/>
          </p:cNvSpPr>
          <p:nvPr>
            <p:ph idx="1"/>
          </p:nvPr>
        </p:nvSpPr>
        <p:spPr>
          <a:xfrm>
            <a:off x="457200" y="1708088"/>
            <a:ext cx="8229600" cy="4214840"/>
          </a:xfrm>
        </p:spPr>
        <p:txBody>
          <a:bodyPr>
            <a:normAutofit fontScale="92500" lnSpcReduction="20000"/>
          </a:bodyPr>
          <a:lstStyle/>
          <a:p>
            <a:pPr lvl="1">
              <a:spcAft>
                <a:spcPts val="1200"/>
              </a:spcAft>
              <a:buFont typeface="Arial"/>
              <a:buChar char="•"/>
            </a:pPr>
            <a:r>
              <a:rPr lang="en-US" sz="3200" i="1" dirty="0" smtClean="0"/>
              <a:t>Public</a:t>
            </a:r>
            <a:r>
              <a:rPr lang="en-US" sz="3200" dirty="0" smtClean="0"/>
              <a:t> course home page (handouts, sample exams, answer keys, clicker questions)</a:t>
            </a:r>
          </a:p>
          <a:p>
            <a:pPr lvl="1">
              <a:spcAft>
                <a:spcPts val="1200"/>
              </a:spcAft>
              <a:buFont typeface="Arial"/>
              <a:buChar char="•"/>
            </a:pPr>
            <a:r>
              <a:rPr lang="en-US" sz="3200" dirty="0"/>
              <a:t>Virtual office hours the night before an exam </a:t>
            </a:r>
            <a:r>
              <a:rPr lang="en-US" sz="3200" dirty="0" smtClean="0"/>
              <a:t>(Bb Lecture Hall)</a:t>
            </a:r>
          </a:p>
          <a:p>
            <a:pPr lvl="2">
              <a:spcAft>
                <a:spcPts val="1200"/>
              </a:spcAft>
              <a:buFont typeface="Arial"/>
              <a:buChar char="•"/>
            </a:pPr>
            <a:r>
              <a:rPr lang="en-US" sz="2900" dirty="0" smtClean="0"/>
              <a:t>broader participation than F2F office hours, chat</a:t>
            </a:r>
            <a:r>
              <a:rPr lang="en-US" sz="2900" dirty="0"/>
              <a:t>, Q&amp;A, </a:t>
            </a:r>
            <a:r>
              <a:rPr lang="en-US" sz="2900" dirty="0" smtClean="0"/>
              <a:t>whiteboard, encourages </a:t>
            </a:r>
            <a:r>
              <a:rPr lang="en-US" sz="2900" i="1" dirty="0" smtClean="0"/>
              <a:t>supervised</a:t>
            </a:r>
            <a:r>
              <a:rPr lang="en-US" sz="2900" dirty="0" smtClean="0"/>
              <a:t> peer-to-peer learning</a:t>
            </a:r>
            <a:endParaRPr lang="en-US" sz="4100" dirty="0"/>
          </a:p>
          <a:p>
            <a:pPr lvl="1">
              <a:spcAft>
                <a:spcPts val="1200"/>
              </a:spcAft>
              <a:buFont typeface="Arial"/>
              <a:buChar char="•"/>
            </a:pPr>
            <a:r>
              <a:rPr lang="en-US" sz="3200" dirty="0" smtClean="0"/>
              <a:t>wikis (sharing resources for research students, extra credit assignment)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72268"/>
          </a:xfrm>
        </p:spPr>
        <p:txBody>
          <a:bodyPr>
            <a:normAutofit/>
          </a:bodyPr>
          <a:lstStyle/>
          <a:p>
            <a:pPr lvl="0"/>
            <a:r>
              <a:rPr lang="en-US" sz="4400" b="1" kern="1200" dirty="0" smtClean="0">
                <a:solidFill>
                  <a:srgbClr val="04617B"/>
                </a:solidFill>
                <a:latin typeface="+mj-lt"/>
                <a:ea typeface="+mj-ea"/>
                <a:cs typeface="+mj-cs"/>
              </a:rPr>
              <a:t>FCPD FLC-Initiated Innovation</a:t>
            </a:r>
          </a:p>
        </p:txBody>
      </p:sp>
      <p:pic>
        <p:nvPicPr>
          <p:cNvPr id="4" name="Picture 14" descr="&#10;buckyball.jpg                                                  0015A1B0Macintosh HD                   BA5763D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066800" y="1981200"/>
            <a:ext cx="2987675" cy="4114800"/>
          </a:xfrm>
          <a:prstGeom prst="rect">
            <a:avLst/>
          </a:prstGeom>
          <a:ln w="38100">
            <a:solidFill>
              <a:schemeClr val="tx1"/>
            </a:solidFill>
            <a:miter lim="800000"/>
            <a:headEnd/>
            <a:tailEnd/>
          </a:ln>
        </p:spPr>
      </p:pic>
      <p:sp>
        <p:nvSpPr>
          <p:cNvPr id="5" name="Rectangle 2"/>
          <p:cNvSpPr txBox="1">
            <a:spLocks noChangeArrowheads="1"/>
          </p:cNvSpPr>
          <p:nvPr/>
        </p:nvSpPr>
        <p:spPr>
          <a:xfrm>
            <a:off x="685800" y="533400"/>
            <a:ext cx="7772400" cy="8382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p>
        </p:txBody>
      </p:sp>
      <p:sp>
        <p:nvSpPr>
          <p:cNvPr id="6" name="Rectangle 6"/>
          <p:cNvSpPr txBox="1">
            <a:spLocks noChangeArrowheads="1"/>
          </p:cNvSpPr>
          <p:nvPr/>
        </p:nvSpPr>
        <p:spPr>
          <a:xfrm>
            <a:off x="4876800" y="1981200"/>
            <a:ext cx="4267200" cy="5334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Tx/>
              <a:buNone/>
            </a:pPr>
            <a:r>
              <a:rPr lang="en-US" sz="2800" b="1" dirty="0" smtClean="0"/>
              <a:t>Old-school approach</a:t>
            </a:r>
            <a:endParaRPr lang="en-US" sz="2800" b="1" dirty="0"/>
          </a:p>
        </p:txBody>
      </p:sp>
      <p:pic>
        <p:nvPicPr>
          <p:cNvPr id="7" name="Picture 11" descr="post-it.jpg                                                    0015A1B0Macintosh HD                   BA5763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042193">
            <a:off x="1828800" y="2743200"/>
            <a:ext cx="1371600" cy="989013"/>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2"/>
          <p:cNvSpPr txBox="1">
            <a:spLocks noChangeArrowheads="1"/>
          </p:cNvSpPr>
          <p:nvPr/>
        </p:nvSpPr>
        <p:spPr bwMode="auto">
          <a:xfrm>
            <a:off x="4860925" y="4256088"/>
            <a:ext cx="4125913"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20000"/>
              </a:spcBef>
            </a:pPr>
            <a:r>
              <a:rPr kumimoji="1" lang="en-US" sz="2800" b="1" dirty="0"/>
              <a:t>Web 2.0 </a:t>
            </a:r>
            <a:r>
              <a:rPr kumimoji="1" lang="en-US" sz="2800" b="1" dirty="0" smtClean="0"/>
              <a:t>approach</a:t>
            </a:r>
            <a:endParaRPr kumimoji="1" lang="en-US" sz="2800" b="1" dirty="0"/>
          </a:p>
          <a:p>
            <a:pPr eaLnBrk="1" hangingPunct="1">
              <a:spcBef>
                <a:spcPct val="20000"/>
              </a:spcBef>
              <a:buFontTx/>
              <a:buChar char="•"/>
            </a:pPr>
            <a:r>
              <a:rPr kumimoji="1" lang="en-US" sz="2800" dirty="0"/>
              <a:t> Make a wiki</a:t>
            </a:r>
            <a:r>
              <a:rPr kumimoji="1" lang="en-US" sz="2800" dirty="0" smtClean="0"/>
              <a:t>!</a:t>
            </a:r>
            <a:endParaRPr kumimoji="1" lang="en-US" sz="2800" dirty="0"/>
          </a:p>
        </p:txBody>
      </p:sp>
      <p:sp>
        <p:nvSpPr>
          <p:cNvPr id="9" name="Text Box 15"/>
          <p:cNvSpPr txBox="1">
            <a:spLocks noChangeArrowheads="1"/>
          </p:cNvSpPr>
          <p:nvPr/>
        </p:nvSpPr>
        <p:spPr bwMode="auto">
          <a:xfrm>
            <a:off x="4784725" y="2503488"/>
            <a:ext cx="36655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20000"/>
              </a:spcBef>
              <a:buFontTx/>
              <a:buChar char="•"/>
            </a:pPr>
            <a:r>
              <a:rPr kumimoji="1" lang="en-US" sz="2800"/>
              <a:t> Handout from ~1997</a:t>
            </a:r>
          </a:p>
        </p:txBody>
      </p:sp>
      <p:sp>
        <p:nvSpPr>
          <p:cNvPr id="10" name="Rectangle 16"/>
          <p:cNvSpPr>
            <a:spLocks noChangeArrowheads="1"/>
          </p:cNvSpPr>
          <p:nvPr/>
        </p:nvSpPr>
        <p:spPr bwMode="auto">
          <a:xfrm>
            <a:off x="4800600" y="3048000"/>
            <a:ext cx="276229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20000"/>
              </a:spcBef>
              <a:buFontTx/>
              <a:buChar char="•"/>
            </a:pPr>
            <a:r>
              <a:rPr kumimoji="1" lang="en-US" sz="2800" dirty="0"/>
              <a:t> Previous </a:t>
            </a:r>
            <a:r>
              <a:rPr kumimoji="1" lang="en-US" sz="2800" dirty="0" smtClean="0"/>
              <a:t>goal: </a:t>
            </a:r>
            <a:r>
              <a:rPr kumimoji="1" lang="en-US" sz="2800" dirty="0"/>
              <a:t/>
            </a:r>
            <a:br>
              <a:rPr kumimoji="1" lang="en-US" sz="2800" dirty="0"/>
            </a:br>
            <a:r>
              <a:rPr kumimoji="1" lang="en-US" sz="2800" dirty="0"/>
              <a:t>  revise handout</a:t>
            </a:r>
          </a:p>
        </p:txBody>
      </p:sp>
    </p:spTree>
    <p:extLst>
      <p:ext uri="{BB962C8B-B14F-4D97-AF65-F5344CB8AC3E}">
        <p14:creationId xmlns:p14="http://schemas.microsoft.com/office/powerpoint/2010/main" val="2837915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499"/>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0"/>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499"/>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autoUpdateAnimBg="0"/>
      <p:bldP spid="8" grpId="0" build="p" bldLvl="2" autoUpdateAnimBg="0"/>
      <p:bldP spid="9" grpId="0" autoUpdateAnimBg="0"/>
      <p:bldP spid="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99"/>
            <a:ext cx="8229600" cy="1143000"/>
          </a:xfrm>
        </p:spPr>
        <p:txBody>
          <a:bodyPr>
            <a:normAutofit/>
          </a:bodyPr>
          <a:lstStyle/>
          <a:p>
            <a:pPr lvl="0"/>
            <a:r>
              <a:rPr lang="en-US" sz="4400" b="1" kern="1200" dirty="0" smtClean="0">
                <a:solidFill>
                  <a:srgbClr val="04617B"/>
                </a:solidFill>
                <a:latin typeface="+mj-lt"/>
                <a:ea typeface="+mj-ea"/>
                <a:cs typeface="+mj-cs"/>
              </a:rPr>
              <a:t>Nanotube Wiki: Student Comment</a:t>
            </a:r>
          </a:p>
        </p:txBody>
      </p:sp>
      <p:sp>
        <p:nvSpPr>
          <p:cNvPr id="3" name="Content Placeholder 2"/>
          <p:cNvSpPr>
            <a:spLocks noGrp="1"/>
          </p:cNvSpPr>
          <p:nvPr>
            <p:ph idx="1"/>
          </p:nvPr>
        </p:nvSpPr>
        <p:spPr>
          <a:xfrm>
            <a:off x="457200" y="1477999"/>
            <a:ext cx="8229600" cy="4846601"/>
          </a:xfrm>
        </p:spPr>
        <p:txBody>
          <a:bodyPr>
            <a:normAutofit fontScale="77500" lnSpcReduction="20000"/>
          </a:bodyPr>
          <a:lstStyle/>
          <a:p>
            <a:pPr marL="0" indent="0">
              <a:lnSpc>
                <a:spcPct val="140000"/>
              </a:lnSpc>
              <a:buNone/>
            </a:pPr>
            <a:r>
              <a:rPr lang="en-US" dirty="0" smtClean="0"/>
              <a:t>“'</a:t>
            </a:r>
            <a:r>
              <a:rPr lang="en-US" dirty="0"/>
              <a:t>Asbestos warning' on nanotubes (By Jonathan </a:t>
            </a:r>
            <a:r>
              <a:rPr lang="en-US" dirty="0" err="1"/>
              <a:t>Fildes</a:t>
            </a:r>
            <a:r>
              <a:rPr lang="en-US" dirty="0"/>
              <a:t> Science and technology reporter, BBC News) </a:t>
            </a:r>
            <a:r>
              <a:rPr lang="en-US" b="1" dirty="0"/>
              <a:t>As a Biology major, </a:t>
            </a:r>
            <a:r>
              <a:rPr lang="en-US" b="1" dirty="0" smtClean="0"/>
              <a:t>I thought </a:t>
            </a:r>
            <a:r>
              <a:rPr lang="en-US" b="1" dirty="0"/>
              <a:t>that looking and researching about nanotechnology would be dull and boring.</a:t>
            </a:r>
            <a:r>
              <a:rPr lang="en-US" dirty="0"/>
              <a:t> </a:t>
            </a:r>
            <a:r>
              <a:rPr lang="en-US" b="1" dirty="0"/>
              <a:t>It proved to be really interesting.</a:t>
            </a:r>
            <a:r>
              <a:rPr lang="en-US" dirty="0"/>
              <a:t> There are so many wonderful things being written about nanotubes and how they can make a huge impact despite their "</a:t>
            </a:r>
            <a:r>
              <a:rPr lang="en-US" dirty="0" err="1"/>
              <a:t>nano</a:t>
            </a:r>
            <a:r>
              <a:rPr lang="en-US" dirty="0"/>
              <a:t>" size. I was wondering if there were any sort of risks that came along with this new technology. I came across an article that was put out by BBC News about the possible negative effects of nanotubes. The researches compared the molecular structure to that of asbestos, which earlier cause a pandemic of lung disease in the 20th century…. As a bio major, </a:t>
            </a:r>
            <a:r>
              <a:rPr lang="en-US" dirty="0" smtClean="0"/>
              <a:t>its </a:t>
            </a:r>
            <a:r>
              <a:rPr lang="en-US" dirty="0"/>
              <a:t>interesting and</a:t>
            </a:r>
            <a:r>
              <a:rPr lang="en-US" b="1" dirty="0"/>
              <a:t> exciting to see the worlds of </a:t>
            </a:r>
            <a:r>
              <a:rPr lang="en-US" b="1" dirty="0" err="1"/>
              <a:t>Ochem</a:t>
            </a:r>
            <a:r>
              <a:rPr lang="en-US" b="1" dirty="0"/>
              <a:t> and Bio clash.</a:t>
            </a:r>
            <a:r>
              <a:rPr lang="en-US" dirty="0"/>
              <a:t> Here is the link to the article. I found it really interesting. :</a:t>
            </a:r>
            <a:r>
              <a:rPr lang="en-US" dirty="0" smtClean="0"/>
              <a:t>)”</a:t>
            </a:r>
            <a:endParaRPr lang="en-US" dirty="0"/>
          </a:p>
        </p:txBody>
      </p:sp>
    </p:spTree>
    <p:extLst>
      <p:ext uri="{BB962C8B-B14F-4D97-AF65-F5344CB8AC3E}">
        <p14:creationId xmlns:p14="http://schemas.microsoft.com/office/powerpoint/2010/main" val="37884870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462"/>
            <a:ext cx="8229600" cy="1143000"/>
          </a:xfrm>
        </p:spPr>
        <p:txBody>
          <a:bodyPr>
            <a:normAutofit/>
          </a:bodyPr>
          <a:lstStyle/>
          <a:p>
            <a:pPr lvl="0"/>
            <a:r>
              <a:rPr lang="en-US" sz="4400" b="1" kern="1200" dirty="0" smtClean="0">
                <a:solidFill>
                  <a:srgbClr val="04617B"/>
                </a:solidFill>
                <a:latin typeface="+mj-lt"/>
                <a:ea typeface="+mj-ea"/>
                <a:cs typeface="+mj-cs"/>
              </a:rPr>
              <a:t>Teaching supplements</a:t>
            </a:r>
          </a:p>
          <a:p>
            <a:endParaRPr lang="en-US" b="1" dirty="0"/>
          </a:p>
        </p:txBody>
      </p:sp>
      <p:sp>
        <p:nvSpPr>
          <p:cNvPr id="3" name="Content Placeholder 2"/>
          <p:cNvSpPr>
            <a:spLocks noGrp="1"/>
          </p:cNvSpPr>
          <p:nvPr>
            <p:ph idx="1"/>
          </p:nvPr>
        </p:nvSpPr>
        <p:spPr>
          <a:xfrm>
            <a:off x="283252" y="1809175"/>
            <a:ext cx="8860748" cy="4525963"/>
          </a:xfrm>
        </p:spPr>
        <p:txBody>
          <a:bodyPr>
            <a:noAutofit/>
          </a:bodyPr>
          <a:lstStyle/>
          <a:p>
            <a:pPr lvl="1">
              <a:spcAft>
                <a:spcPts val="1200"/>
              </a:spcAft>
              <a:buFont typeface="Arial"/>
              <a:buChar char="•"/>
            </a:pPr>
            <a:r>
              <a:rPr lang="en-US" dirty="0" smtClean="0"/>
              <a:t>narrated homework solutions (Flip video, iPhone, Adobe Connect) </a:t>
            </a:r>
            <a:r>
              <a:rPr lang="en-US" dirty="0" smtClean="0">
                <a:hlinkClick r:id="rId2"/>
              </a:rPr>
              <a:t>3D sketch</a:t>
            </a:r>
            <a:r>
              <a:rPr lang="en-US" dirty="0" smtClean="0"/>
              <a:t>  </a:t>
            </a:r>
            <a:r>
              <a:rPr lang="en-US" dirty="0" smtClean="0">
                <a:hlinkClick r:id="rId3"/>
              </a:rPr>
              <a:t>homework</a:t>
            </a:r>
            <a:r>
              <a:rPr lang="en-US" dirty="0" smtClean="0"/>
              <a:t>   </a:t>
            </a:r>
            <a:r>
              <a:rPr lang="en-US" dirty="0" smtClean="0">
                <a:hlinkClick r:id="rId4"/>
              </a:rPr>
              <a:t>reagent table</a:t>
            </a:r>
            <a:endParaRPr lang="en-US" dirty="0" smtClean="0"/>
          </a:p>
          <a:p>
            <a:pPr lvl="1">
              <a:spcAft>
                <a:spcPts val="1200"/>
              </a:spcAft>
              <a:buFont typeface="Arial"/>
              <a:buChar char="•"/>
            </a:pPr>
            <a:r>
              <a:rPr lang="en-US" dirty="0" err="1" smtClean="0"/>
              <a:t>iPad</a:t>
            </a:r>
            <a:r>
              <a:rPr lang="en-US" dirty="0" smtClean="0"/>
              <a:t> app Explain </a:t>
            </a:r>
            <a:r>
              <a:rPr lang="en-US" dirty="0"/>
              <a:t>Everything (YouTube </a:t>
            </a:r>
            <a:r>
              <a:rPr lang="en-US" dirty="0" smtClean="0"/>
              <a:t>videos) </a:t>
            </a:r>
            <a:r>
              <a:rPr lang="en-US" dirty="0" smtClean="0">
                <a:hlinkClick r:id="rId5"/>
              </a:rPr>
              <a:t>cyclohexane</a:t>
            </a:r>
            <a:endParaRPr lang="en-US" dirty="0" smtClean="0"/>
          </a:p>
          <a:p>
            <a:pPr lvl="1">
              <a:spcAft>
                <a:spcPts val="1200"/>
              </a:spcAft>
              <a:buFont typeface="Arial"/>
              <a:buChar char="•"/>
            </a:pPr>
            <a:r>
              <a:rPr lang="en-US" dirty="0" err="1" smtClean="0"/>
              <a:t>ChemistryConnected</a:t>
            </a:r>
            <a:r>
              <a:rPr lang="en-US" dirty="0" smtClean="0"/>
              <a:t> channel, created two years ago, has over 70,000 views and over 180 subscribers!  Over half the views have come from outside the U.S. (171 different countries</a:t>
            </a:r>
            <a:r>
              <a:rPr lang="en-US" dirty="0"/>
              <a:t>) </a:t>
            </a:r>
            <a:r>
              <a:rPr lang="en-US" dirty="0" smtClean="0"/>
              <a:t/>
            </a:r>
            <a:br>
              <a:rPr lang="en-US" dirty="0" smtClean="0"/>
            </a:br>
            <a:r>
              <a:rPr lang="en-US" dirty="0" smtClean="0">
                <a:hlinkClick r:id="rId6"/>
              </a:rPr>
              <a:t>http</a:t>
            </a:r>
            <a:r>
              <a:rPr lang="en-US" dirty="0">
                <a:hlinkClick r:id="rId6"/>
              </a:rPr>
              <a:t>://</a:t>
            </a:r>
            <a:r>
              <a:rPr lang="en-US" dirty="0" err="1">
                <a:hlinkClick r:id="rId6"/>
              </a:rPr>
              <a:t>www.youtube.com</a:t>
            </a:r>
            <a:r>
              <a:rPr lang="en-US" dirty="0">
                <a:hlinkClick r:id="rId6"/>
              </a:rPr>
              <a:t>/user/</a:t>
            </a:r>
            <a:r>
              <a:rPr lang="en-US" dirty="0" err="1">
                <a:hlinkClick r:id="rId6"/>
              </a:rPr>
              <a:t>ChemistryConnected</a:t>
            </a:r>
            <a:endParaRPr lang="en-US" dirty="0" smtClean="0"/>
          </a:p>
          <a:p>
            <a:pPr lvl="1">
              <a:spcAft>
                <a:spcPts val="1200"/>
              </a:spcAft>
              <a:buFont typeface="Arial"/>
              <a:buChar char="•"/>
            </a:pPr>
            <a:r>
              <a:rPr lang="en-US" dirty="0" smtClean="0"/>
              <a:t>Blackboard skill-building, drill-type quizzes</a:t>
            </a:r>
          </a:p>
          <a:p>
            <a:pPr lvl="1">
              <a:spcAft>
                <a:spcPts val="1200"/>
              </a:spcAft>
              <a:buFont typeface="Arial"/>
              <a:buChar char="•"/>
            </a:pPr>
            <a:r>
              <a:rPr lang="en-US" dirty="0" smtClean="0"/>
              <a:t>online lectures at </a:t>
            </a:r>
            <a:r>
              <a:rPr lang="en-US" dirty="0" err="1" smtClean="0"/>
              <a:t>Educator.com</a:t>
            </a:r>
            <a:r>
              <a:rPr lang="en-US" dirty="0" smtClean="0"/>
              <a:t> (flipped classroom)</a:t>
            </a:r>
            <a:endParaRPr lang="en-US" sz="4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0" y="2063692"/>
            <a:ext cx="3393459" cy="2310028"/>
          </a:xfrm>
        </p:spPr>
        <p:txBody>
          <a:bodyPr>
            <a:normAutofit fontScale="90000"/>
          </a:bodyPr>
          <a:lstStyle/>
          <a:p>
            <a:pPr lvl="0"/>
            <a:r>
              <a:rPr lang="en-US" sz="4900" b="1" kern="1200" dirty="0" smtClean="0">
                <a:solidFill>
                  <a:srgbClr val="04617B"/>
                </a:solidFill>
                <a:latin typeface="+mj-lt"/>
                <a:ea typeface="+mj-ea"/>
                <a:cs typeface="+mj-cs"/>
              </a:rPr>
              <a:t>Chemistry Connected YouTube Channel</a:t>
            </a:r>
          </a:p>
          <a:p>
            <a:endParaRPr lang="en-US" b="1"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681191" y="679132"/>
            <a:ext cx="6338248" cy="6007893"/>
          </a:xfrm>
          <a:prstGeom prst="rect">
            <a:avLst/>
          </a:prstGeom>
        </p:spPr>
      </p:pic>
    </p:spTree>
    <p:extLst>
      <p:ext uri="{BB962C8B-B14F-4D97-AF65-F5344CB8AC3E}">
        <p14:creationId xmlns:p14="http://schemas.microsoft.com/office/powerpoint/2010/main" val="33523498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521" y="1035987"/>
            <a:ext cx="8532048" cy="733469"/>
          </a:xfrm>
        </p:spPr>
        <p:txBody>
          <a:bodyPr>
            <a:normAutofit fontScale="90000"/>
          </a:bodyPr>
          <a:lstStyle/>
          <a:p>
            <a:pPr lvl="0"/>
            <a:r>
              <a:rPr lang="en-US" sz="4400" b="1" kern="1200" dirty="0" smtClean="0">
                <a:solidFill>
                  <a:srgbClr val="04617B"/>
                </a:solidFill>
                <a:latin typeface="+mj-lt"/>
                <a:ea typeface="+mj-ea"/>
                <a:cs typeface="+mj-cs"/>
              </a:rPr>
              <a:t>Reaching out to different learning types</a:t>
            </a:r>
          </a:p>
        </p:txBody>
      </p:sp>
      <p:sp>
        <p:nvSpPr>
          <p:cNvPr id="3" name="Content Placeholder 2"/>
          <p:cNvSpPr>
            <a:spLocks noGrp="1"/>
          </p:cNvSpPr>
          <p:nvPr>
            <p:ph idx="1"/>
          </p:nvPr>
        </p:nvSpPr>
        <p:spPr>
          <a:xfrm>
            <a:off x="127920" y="2376040"/>
            <a:ext cx="8780798" cy="4354401"/>
          </a:xfrm>
        </p:spPr>
        <p:txBody>
          <a:bodyPr>
            <a:normAutofit/>
          </a:bodyPr>
          <a:lstStyle/>
          <a:p>
            <a:pPr lvl="1">
              <a:spcAft>
                <a:spcPts val="2400"/>
              </a:spcAft>
              <a:buFont typeface="Arial"/>
              <a:buChar char="•"/>
            </a:pPr>
            <a:r>
              <a:rPr lang="en-US" sz="3200" dirty="0" smtClean="0"/>
              <a:t>audiovisual presentations blows away text</a:t>
            </a:r>
          </a:p>
          <a:p>
            <a:pPr lvl="1">
              <a:spcAft>
                <a:spcPts val="2400"/>
              </a:spcAft>
              <a:buFont typeface="Arial"/>
              <a:buChar char="•"/>
            </a:pPr>
            <a:r>
              <a:rPr lang="en-US" sz="3200" dirty="0" smtClean="0"/>
              <a:t>interactive lessons exercise different "muscles"</a:t>
            </a:r>
          </a:p>
          <a:p>
            <a:pPr lvl="1">
              <a:spcAft>
                <a:spcPts val="2400"/>
              </a:spcAft>
              <a:buFont typeface="Arial"/>
              <a:buChar char="•"/>
            </a:pPr>
            <a:r>
              <a:rPr lang="en-US" sz="3200" dirty="0" smtClean="0"/>
              <a:t>addresses visual, auditory AND kinesthetic learners</a:t>
            </a:r>
            <a:endParaRPr lang="en-US" sz="4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3284"/>
            <a:ext cx="8229600" cy="1143000"/>
          </a:xfrm>
        </p:spPr>
        <p:txBody>
          <a:bodyPr>
            <a:normAutofit/>
          </a:bodyPr>
          <a:lstStyle/>
          <a:p>
            <a:pPr lvl="0"/>
            <a:r>
              <a:rPr lang="en-US" sz="4400" b="1" kern="1200" dirty="0" smtClean="0">
                <a:solidFill>
                  <a:srgbClr val="04617B"/>
                </a:solidFill>
                <a:latin typeface="+mj-lt"/>
                <a:ea typeface="+mj-ea"/>
                <a:cs typeface="+mj-cs"/>
              </a:rPr>
              <a:t>Tapping into the Affective Domain</a:t>
            </a:r>
          </a:p>
          <a:p>
            <a:endParaRPr lang="en-US" b="1" dirty="0"/>
          </a:p>
        </p:txBody>
      </p:sp>
      <p:sp>
        <p:nvSpPr>
          <p:cNvPr id="3" name="Content Placeholder 2"/>
          <p:cNvSpPr>
            <a:spLocks noGrp="1"/>
          </p:cNvSpPr>
          <p:nvPr>
            <p:ph idx="1"/>
          </p:nvPr>
        </p:nvSpPr>
        <p:spPr>
          <a:xfrm>
            <a:off x="97695" y="1558654"/>
            <a:ext cx="8770859" cy="4956706"/>
          </a:xfrm>
        </p:spPr>
        <p:txBody>
          <a:bodyPr>
            <a:noAutofit/>
          </a:bodyPr>
          <a:lstStyle/>
          <a:p>
            <a:pPr lvl="1">
              <a:spcAft>
                <a:spcPts val="2400"/>
              </a:spcAft>
              <a:buFont typeface="Arial"/>
              <a:buChar char="•"/>
            </a:pPr>
            <a:r>
              <a:rPr lang="en-US" sz="2400" b="1" dirty="0" smtClean="0"/>
              <a:t>How the student feels about the class affects learning! </a:t>
            </a:r>
            <a:r>
              <a:rPr lang="en-US" sz="2400" dirty="0" smtClean="0"/>
              <a:t>(technology-infused learning can be fun, interesting, engaging, informative, helpful, shiny and new)</a:t>
            </a:r>
          </a:p>
          <a:p>
            <a:pPr lvl="1">
              <a:spcAft>
                <a:spcPts val="2400"/>
              </a:spcAft>
              <a:buFont typeface="Arial"/>
              <a:buChar char="•"/>
            </a:pPr>
            <a:r>
              <a:rPr lang="en-US" sz="2400" b="1" dirty="0" smtClean="0"/>
              <a:t>How the teacher feels about the class affects teaching! </a:t>
            </a:r>
            <a:r>
              <a:rPr lang="en-US" sz="2400" dirty="0" smtClean="0"/>
              <a:t>(technology-infused teaching can be fun, interesting, engaging, invigorating, efficient, shiny and new)</a:t>
            </a:r>
          </a:p>
          <a:p>
            <a:pPr lvl="1">
              <a:spcAft>
                <a:spcPts val="2400"/>
              </a:spcAft>
              <a:buFont typeface="Arial"/>
              <a:buChar char="•"/>
            </a:pPr>
            <a:r>
              <a:rPr lang="en-US" sz="2400" b="1" dirty="0" smtClean="0"/>
              <a:t>Students learn better if they feel the instructor cares about their learning.  </a:t>
            </a:r>
            <a:r>
              <a:rPr lang="en-US" sz="2400" dirty="0" smtClean="0"/>
              <a:t>Students appreciate the effort you put in to support their learning.  </a:t>
            </a:r>
            <a:br>
              <a:rPr lang="en-US" sz="2400" dirty="0" smtClean="0"/>
            </a:br>
            <a:r>
              <a:rPr lang="en-US" sz="2400" dirty="0" smtClean="0"/>
              <a:t>Does a better attitude about you, about the class, about the subject = better learning?  Couldn't hurt!</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79419"/>
          </a:xfrm>
        </p:spPr>
        <p:txBody>
          <a:bodyPr>
            <a:normAutofit fontScale="90000"/>
          </a:bodyPr>
          <a:lstStyle/>
          <a:p>
            <a:r>
              <a:rPr lang="en-US" b="1" dirty="0" smtClean="0"/>
              <a:t>Acknowledgments	</a:t>
            </a:r>
            <a:endParaRPr lang="en-US" b="1" dirty="0"/>
          </a:p>
        </p:txBody>
      </p:sp>
      <p:sp>
        <p:nvSpPr>
          <p:cNvPr id="3" name="Content Placeholder 2"/>
          <p:cNvSpPr>
            <a:spLocks noGrp="1"/>
          </p:cNvSpPr>
          <p:nvPr>
            <p:ph idx="1"/>
          </p:nvPr>
        </p:nvSpPr>
        <p:spPr>
          <a:xfrm>
            <a:off x="457200" y="1587631"/>
            <a:ext cx="8229600" cy="4736969"/>
          </a:xfrm>
        </p:spPr>
        <p:txBody>
          <a:bodyPr>
            <a:normAutofit fontScale="77500" lnSpcReduction="20000"/>
          </a:bodyPr>
          <a:lstStyle/>
          <a:p>
            <a:pPr algn="ctr">
              <a:lnSpc>
                <a:spcPct val="90000"/>
              </a:lnSpc>
              <a:buFontTx/>
              <a:buNone/>
            </a:pPr>
            <a:r>
              <a:rPr lang="en-US" sz="2800" b="1" dirty="0" smtClean="0"/>
              <a:t>CPP Faculty Center for Professional Development</a:t>
            </a:r>
          </a:p>
          <a:p>
            <a:pPr algn="ctr">
              <a:lnSpc>
                <a:spcPct val="90000"/>
              </a:lnSpc>
              <a:buFontTx/>
              <a:buNone/>
            </a:pPr>
            <a:r>
              <a:rPr lang="en-US" sz="2800" dirty="0" smtClean="0"/>
              <a:t>(</a:t>
            </a:r>
            <a:r>
              <a:rPr lang="en-US" sz="2800" dirty="0" err="1" smtClean="0"/>
              <a:t>ITaL</a:t>
            </a:r>
            <a:r>
              <a:rPr lang="en-US" sz="2800" dirty="0" smtClean="0"/>
              <a:t> Fellowship, CTL FLC, Clicker FLC, Workshops)</a:t>
            </a:r>
          </a:p>
          <a:p>
            <a:pPr algn="ctr">
              <a:lnSpc>
                <a:spcPct val="90000"/>
              </a:lnSpc>
              <a:buFontTx/>
              <a:buNone/>
            </a:pPr>
            <a:r>
              <a:rPr lang="en-US" sz="2800" dirty="0" smtClean="0"/>
              <a:t>Victoria </a:t>
            </a:r>
            <a:r>
              <a:rPr lang="en-US" sz="2800" dirty="0" err="1" smtClean="0"/>
              <a:t>Bhavsar</a:t>
            </a:r>
            <a:r>
              <a:rPr lang="en-US" sz="2800" dirty="0" smtClean="0"/>
              <a:t>, Peggy Perry, Carol Holder</a:t>
            </a:r>
          </a:p>
          <a:p>
            <a:pPr algn="ctr">
              <a:lnSpc>
                <a:spcPct val="90000"/>
              </a:lnSpc>
              <a:buFontTx/>
              <a:buNone/>
            </a:pPr>
            <a:endParaRPr lang="en-US" sz="1600" dirty="0" smtClean="0"/>
          </a:p>
          <a:p>
            <a:pPr algn="ctr">
              <a:lnSpc>
                <a:spcPct val="90000"/>
              </a:lnSpc>
              <a:buFontTx/>
              <a:buNone/>
            </a:pPr>
            <a:r>
              <a:rPr lang="en-US" sz="2800" b="1" dirty="0" smtClean="0"/>
              <a:t>eLearning (I&amp;IT), </a:t>
            </a:r>
            <a:r>
              <a:rPr lang="en-US" sz="2800" b="1" dirty="0" err="1" smtClean="0"/>
              <a:t>Mediavision</a:t>
            </a:r>
            <a:endParaRPr lang="en-US" sz="2800" dirty="0"/>
          </a:p>
          <a:p>
            <a:pPr algn="ctr">
              <a:lnSpc>
                <a:spcPct val="90000"/>
              </a:lnSpc>
              <a:buFontTx/>
              <a:buNone/>
            </a:pPr>
            <a:r>
              <a:rPr lang="en-US" sz="2800" dirty="0"/>
              <a:t>Karen </a:t>
            </a:r>
            <a:r>
              <a:rPr lang="en-US" sz="2800" dirty="0" err="1"/>
              <a:t>Brzoska</a:t>
            </a:r>
            <a:r>
              <a:rPr lang="en-US" sz="2800" dirty="0"/>
              <a:t>      April </a:t>
            </a:r>
            <a:r>
              <a:rPr lang="en-US" sz="2800" dirty="0" smtClean="0"/>
              <a:t>Dawn</a:t>
            </a:r>
            <a:endParaRPr lang="en-US" sz="2800" dirty="0"/>
          </a:p>
          <a:p>
            <a:pPr algn="ctr">
              <a:lnSpc>
                <a:spcPct val="90000"/>
              </a:lnSpc>
              <a:buFontTx/>
              <a:buNone/>
            </a:pPr>
            <a:r>
              <a:rPr lang="en-US" sz="2800" dirty="0"/>
              <a:t>Daniel Smith       Bo </a:t>
            </a:r>
            <a:r>
              <a:rPr lang="en-US" sz="2800" dirty="0" err="1"/>
              <a:t>Soh</a:t>
            </a:r>
            <a:endParaRPr lang="en-US" sz="2800" dirty="0"/>
          </a:p>
          <a:p>
            <a:pPr algn="ctr">
              <a:lnSpc>
                <a:spcPct val="90000"/>
              </a:lnSpc>
              <a:buFontTx/>
              <a:buNone/>
            </a:pPr>
            <a:r>
              <a:rPr lang="en-US" sz="2800" dirty="0"/>
              <a:t>Erick </a:t>
            </a:r>
            <a:r>
              <a:rPr lang="en-US" sz="2800" dirty="0" err="1"/>
              <a:t>Zelaya</a:t>
            </a:r>
            <a:r>
              <a:rPr lang="en-US" sz="2800" dirty="0"/>
              <a:t> (Flash animations) </a:t>
            </a:r>
            <a:endParaRPr lang="en-US" sz="2800" dirty="0" smtClean="0"/>
          </a:p>
          <a:p>
            <a:pPr algn="ctr">
              <a:lnSpc>
                <a:spcPct val="90000"/>
              </a:lnSpc>
              <a:buNone/>
            </a:pPr>
            <a:r>
              <a:rPr lang="en-US" sz="2800" dirty="0"/>
              <a:t>Terry </a:t>
            </a:r>
            <a:r>
              <a:rPr lang="en-US" sz="2800" dirty="0" smtClean="0"/>
              <a:t>Hogan, Trevor Henderson (video production)</a:t>
            </a:r>
            <a:endParaRPr lang="en-US" sz="2800" dirty="0"/>
          </a:p>
          <a:p>
            <a:pPr algn="ctr">
              <a:lnSpc>
                <a:spcPct val="90000"/>
              </a:lnSpc>
              <a:buFontTx/>
              <a:buNone/>
            </a:pPr>
            <a:endParaRPr lang="en-US" sz="1600" dirty="0"/>
          </a:p>
          <a:p>
            <a:pPr algn="ctr">
              <a:lnSpc>
                <a:spcPct val="90000"/>
              </a:lnSpc>
              <a:buFontTx/>
              <a:buNone/>
            </a:pPr>
            <a:r>
              <a:rPr lang="en-US" sz="2800" b="1" smtClean="0"/>
              <a:t>ADVANCE Program</a:t>
            </a:r>
            <a:endParaRPr lang="en-US" sz="2800" b="1" dirty="0" smtClean="0"/>
          </a:p>
          <a:p>
            <a:pPr algn="ctr">
              <a:lnSpc>
                <a:spcPct val="90000"/>
              </a:lnSpc>
              <a:buFontTx/>
              <a:buNone/>
            </a:pPr>
            <a:r>
              <a:rPr lang="en-US" sz="2800" dirty="0" smtClean="0"/>
              <a:t>Barbara Hacker (</a:t>
            </a:r>
            <a:r>
              <a:rPr lang="en-US" sz="2800" dirty="0" err="1" smtClean="0"/>
              <a:t>iPad</a:t>
            </a:r>
            <a:r>
              <a:rPr lang="en-US" sz="2800" dirty="0" smtClean="0"/>
              <a:t> FLC)</a:t>
            </a:r>
            <a:endParaRPr lang="en-US" sz="2800" dirty="0"/>
          </a:p>
          <a:p>
            <a:pPr algn="ctr">
              <a:lnSpc>
                <a:spcPct val="90000"/>
              </a:lnSpc>
              <a:buFontTx/>
              <a:buNone/>
            </a:pPr>
            <a:endParaRPr lang="en-US" sz="1600" dirty="0"/>
          </a:p>
          <a:p>
            <a:pPr algn="ctr">
              <a:lnSpc>
                <a:spcPct val="90000"/>
              </a:lnSpc>
              <a:buFontTx/>
              <a:buNone/>
            </a:pPr>
            <a:r>
              <a:rPr lang="en-US" sz="2800" b="1" dirty="0"/>
              <a:t>Thanks to </a:t>
            </a:r>
            <a:r>
              <a:rPr lang="en-US" sz="2800" b="1" dirty="0" smtClean="0"/>
              <a:t>Provost’s Award Committee</a:t>
            </a:r>
            <a:endParaRPr lang="en-US" sz="2800" b="1" dirty="0"/>
          </a:p>
          <a:p>
            <a:pPr algn="ctr">
              <a:lnSpc>
                <a:spcPct val="90000"/>
              </a:lnSpc>
              <a:buFontTx/>
              <a:buNone/>
            </a:pPr>
            <a:endParaRPr lang="en-US" sz="2800" dirty="0"/>
          </a:p>
          <a:p>
            <a:pPr algn="ctr">
              <a:lnSpc>
                <a:spcPct val="90000"/>
              </a:lnSpc>
              <a:buFontTx/>
              <a:buNone/>
            </a:pPr>
            <a:r>
              <a:rPr lang="en-US" sz="2800" b="1" dirty="0"/>
              <a:t>Thank YOU!</a:t>
            </a:r>
          </a:p>
          <a:p>
            <a:pPr marL="0" indent="0">
              <a:buNone/>
            </a:pPr>
            <a:endParaRPr lang="en-US" dirty="0"/>
          </a:p>
        </p:txBody>
      </p:sp>
    </p:spTree>
    <p:extLst>
      <p:ext uri="{BB962C8B-B14F-4D97-AF65-F5344CB8AC3E}">
        <p14:creationId xmlns:p14="http://schemas.microsoft.com/office/powerpoint/2010/main" val="14329676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02"/>
            <a:ext cx="8229600" cy="537816"/>
          </a:xfrm>
        </p:spPr>
        <p:txBody>
          <a:bodyPr>
            <a:normAutofit fontScale="90000"/>
          </a:bodyPr>
          <a:lstStyle/>
          <a:p>
            <a:r>
              <a:rPr lang="en-US" sz="3600" b="1" dirty="0" smtClean="0"/>
              <a:t>When/How does the best learning occur?</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1562180"/>
              </p:ext>
            </p:extLst>
          </p:nvPr>
        </p:nvGraphicFramePr>
        <p:xfrm>
          <a:off x="457200" y="1344490"/>
          <a:ext cx="8229600" cy="5367904"/>
        </p:xfrm>
        <a:graphic>
          <a:graphicData uri="http://schemas.openxmlformats.org/drawingml/2006/table">
            <a:tbl>
              <a:tblPr firstRow="1" bandRow="1">
                <a:tableStyleId>{C083E6E3-FA7D-4D7B-A595-EF9225AFEA82}</a:tableStyleId>
              </a:tblPr>
              <a:tblGrid>
                <a:gridCol w="2743200"/>
                <a:gridCol w="2743200"/>
                <a:gridCol w="2743200"/>
              </a:tblGrid>
              <a:tr h="1608222">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b="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buFont typeface="Arial"/>
                        <a:buNone/>
                      </a:pPr>
                      <a:endParaRPr lang="en-US"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b="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54304">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605378">
                <a:tc>
                  <a:txBody>
                    <a:bodyPr/>
                    <a:lstStyle/>
                    <a:p>
                      <a:pPr algn="ctr">
                        <a:buFont typeface="Arial"/>
                        <a:buNone/>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TextBox 4"/>
          <p:cNvSpPr txBox="1"/>
          <p:nvPr/>
        </p:nvSpPr>
        <p:spPr>
          <a:xfrm>
            <a:off x="739553" y="1537956"/>
            <a:ext cx="2118686" cy="923330"/>
          </a:xfrm>
          <a:prstGeom prst="rect">
            <a:avLst/>
          </a:prstGeom>
          <a:noFill/>
        </p:spPr>
        <p:txBody>
          <a:bodyPr wrap="square" rtlCol="0">
            <a:spAutoFit/>
          </a:bodyPr>
          <a:lstStyle/>
          <a:p>
            <a:pPr algn="ctr"/>
            <a:r>
              <a:rPr lang="en-US" b="1" dirty="0" smtClean="0"/>
              <a:t>Well-organized professor</a:t>
            </a:r>
            <a:endParaRPr lang="en-US" dirty="0" smtClean="0"/>
          </a:p>
          <a:p>
            <a:endParaRPr lang="en-US" dirty="0"/>
          </a:p>
        </p:txBody>
      </p:sp>
      <p:sp>
        <p:nvSpPr>
          <p:cNvPr id="6" name="TextBox 5"/>
          <p:cNvSpPr txBox="1"/>
          <p:nvPr/>
        </p:nvSpPr>
        <p:spPr>
          <a:xfrm>
            <a:off x="842304" y="2227037"/>
            <a:ext cx="1913184" cy="646331"/>
          </a:xfrm>
          <a:prstGeom prst="rect">
            <a:avLst/>
          </a:prstGeom>
          <a:noFill/>
        </p:spPr>
        <p:txBody>
          <a:bodyPr wrap="square" rtlCol="0">
            <a:spAutoFit/>
          </a:bodyPr>
          <a:lstStyle/>
          <a:p>
            <a:pPr algn="ctr"/>
            <a:r>
              <a:rPr lang="en-US" i="1" dirty="0" smtClean="0"/>
              <a:t>makes material accessible</a:t>
            </a:r>
            <a:endParaRPr lang="en-US" i="1" dirty="0"/>
          </a:p>
        </p:txBody>
      </p:sp>
      <p:sp>
        <p:nvSpPr>
          <p:cNvPr id="7" name="TextBox 6"/>
          <p:cNvSpPr txBox="1"/>
          <p:nvPr/>
        </p:nvSpPr>
        <p:spPr>
          <a:xfrm>
            <a:off x="3117219" y="1537956"/>
            <a:ext cx="2737225" cy="646331"/>
          </a:xfrm>
          <a:prstGeom prst="rect">
            <a:avLst/>
          </a:prstGeom>
          <a:noFill/>
        </p:spPr>
        <p:txBody>
          <a:bodyPr wrap="square" rtlCol="0">
            <a:spAutoFit/>
          </a:bodyPr>
          <a:lstStyle/>
          <a:p>
            <a:pPr algn="ctr">
              <a:defRPr/>
            </a:pPr>
            <a:r>
              <a:rPr lang="en-US" b="1" dirty="0"/>
              <a:t>Engaging lecture presentation</a:t>
            </a:r>
            <a:r>
              <a:rPr lang="en-US" b="1" dirty="0" smtClean="0"/>
              <a:t> </a:t>
            </a:r>
            <a:endParaRPr lang="en-US" b="1" dirty="0"/>
          </a:p>
        </p:txBody>
      </p:sp>
      <p:sp>
        <p:nvSpPr>
          <p:cNvPr id="8" name="TextBox 7"/>
          <p:cNvSpPr txBox="1"/>
          <p:nvPr/>
        </p:nvSpPr>
        <p:spPr>
          <a:xfrm>
            <a:off x="3286347" y="2227037"/>
            <a:ext cx="2398968" cy="646331"/>
          </a:xfrm>
          <a:prstGeom prst="rect">
            <a:avLst/>
          </a:prstGeom>
          <a:noFill/>
        </p:spPr>
        <p:txBody>
          <a:bodyPr wrap="square" rtlCol="0">
            <a:spAutoFit/>
          </a:bodyPr>
          <a:lstStyle/>
          <a:p>
            <a:pPr algn="ctr"/>
            <a:r>
              <a:rPr lang="en-US" i="1" dirty="0" smtClean="0"/>
              <a:t>keeps students active and focused</a:t>
            </a:r>
            <a:endParaRPr lang="en-US" b="1" i="1" dirty="0" smtClean="0"/>
          </a:p>
        </p:txBody>
      </p:sp>
      <p:sp>
        <p:nvSpPr>
          <p:cNvPr id="10" name="TextBox 9"/>
          <p:cNvSpPr txBox="1"/>
          <p:nvPr/>
        </p:nvSpPr>
        <p:spPr>
          <a:xfrm>
            <a:off x="5962640" y="1537956"/>
            <a:ext cx="2614295" cy="646331"/>
          </a:xfrm>
          <a:prstGeom prst="rect">
            <a:avLst/>
          </a:prstGeom>
          <a:noFill/>
        </p:spPr>
        <p:txBody>
          <a:bodyPr wrap="square" rtlCol="0">
            <a:spAutoFit/>
          </a:bodyPr>
          <a:lstStyle/>
          <a:p>
            <a:pPr algn="ctr">
              <a:defRPr/>
            </a:pPr>
            <a:r>
              <a:rPr lang="en-US" b="1" dirty="0"/>
              <a:t>Variety of teaching methods </a:t>
            </a:r>
            <a:r>
              <a:rPr lang="en-US" b="1" dirty="0" smtClean="0"/>
              <a:t>employed</a:t>
            </a:r>
            <a:endParaRPr lang="en-US" b="1" dirty="0"/>
          </a:p>
        </p:txBody>
      </p:sp>
      <p:sp>
        <p:nvSpPr>
          <p:cNvPr id="11" name="TextBox 10"/>
          <p:cNvSpPr txBox="1"/>
          <p:nvPr/>
        </p:nvSpPr>
        <p:spPr>
          <a:xfrm>
            <a:off x="6047462" y="2272226"/>
            <a:ext cx="2444650" cy="369332"/>
          </a:xfrm>
          <a:prstGeom prst="rect">
            <a:avLst/>
          </a:prstGeom>
          <a:noFill/>
        </p:spPr>
        <p:txBody>
          <a:bodyPr wrap="none" rtlCol="0">
            <a:spAutoFit/>
          </a:bodyPr>
          <a:lstStyle/>
          <a:p>
            <a:pPr algn="ctr"/>
            <a:r>
              <a:rPr lang="en-US" b="1" i="1" dirty="0" smtClean="0"/>
              <a:t> </a:t>
            </a:r>
            <a:r>
              <a:rPr lang="en-US" i="1" dirty="0" smtClean="0"/>
              <a:t>audio, visual, hands-on</a:t>
            </a:r>
          </a:p>
        </p:txBody>
      </p:sp>
      <p:sp>
        <p:nvSpPr>
          <p:cNvPr id="12" name="TextBox 11"/>
          <p:cNvSpPr txBox="1"/>
          <p:nvPr/>
        </p:nvSpPr>
        <p:spPr>
          <a:xfrm>
            <a:off x="284480" y="3056815"/>
            <a:ext cx="3028833" cy="923330"/>
          </a:xfrm>
          <a:prstGeom prst="rect">
            <a:avLst/>
          </a:prstGeom>
          <a:noFill/>
        </p:spPr>
        <p:txBody>
          <a:bodyPr wrap="square" rtlCol="0">
            <a:spAutoFit/>
          </a:bodyPr>
          <a:lstStyle/>
          <a:p>
            <a:pPr algn="ctr">
              <a:defRPr/>
            </a:pPr>
            <a:r>
              <a:rPr lang="en-US" b="1" dirty="0"/>
              <a:t>Well-defined learning outcomes and clear expectations</a:t>
            </a:r>
            <a:r>
              <a:rPr lang="en-US" b="1" dirty="0" smtClean="0"/>
              <a:t> </a:t>
            </a:r>
            <a:endParaRPr lang="en-US" b="1" dirty="0"/>
          </a:p>
        </p:txBody>
      </p:sp>
      <p:sp>
        <p:nvSpPr>
          <p:cNvPr id="13" name="TextBox 12"/>
          <p:cNvSpPr txBox="1"/>
          <p:nvPr/>
        </p:nvSpPr>
        <p:spPr>
          <a:xfrm>
            <a:off x="433316" y="4069074"/>
            <a:ext cx="2731161" cy="646331"/>
          </a:xfrm>
          <a:prstGeom prst="rect">
            <a:avLst/>
          </a:prstGeom>
          <a:noFill/>
        </p:spPr>
        <p:txBody>
          <a:bodyPr wrap="square" rtlCol="0">
            <a:spAutoFit/>
          </a:bodyPr>
          <a:lstStyle/>
          <a:p>
            <a:pPr algn="ctr"/>
            <a:r>
              <a:rPr lang="en-US" i="1" dirty="0" smtClean="0"/>
              <a:t>know what the goal is and how to achieve it</a:t>
            </a:r>
          </a:p>
        </p:txBody>
      </p:sp>
      <p:sp>
        <p:nvSpPr>
          <p:cNvPr id="14" name="TextBox 13"/>
          <p:cNvSpPr txBox="1"/>
          <p:nvPr/>
        </p:nvSpPr>
        <p:spPr>
          <a:xfrm>
            <a:off x="3340222" y="3056815"/>
            <a:ext cx="2345093" cy="923330"/>
          </a:xfrm>
          <a:prstGeom prst="rect">
            <a:avLst/>
          </a:prstGeom>
          <a:noFill/>
        </p:spPr>
        <p:txBody>
          <a:bodyPr wrap="square" rtlCol="0">
            <a:spAutoFit/>
          </a:bodyPr>
          <a:lstStyle/>
          <a:p>
            <a:pPr algn="ctr">
              <a:defRPr/>
            </a:pPr>
            <a:r>
              <a:rPr lang="en-US" b="1" dirty="0"/>
              <a:t>Professor cares about </a:t>
            </a:r>
            <a:r>
              <a:rPr lang="en-US" b="1" dirty="0" smtClean="0"/>
              <a:t>student’s </a:t>
            </a:r>
            <a:r>
              <a:rPr lang="en-US" b="1" dirty="0"/>
              <a:t>learning</a:t>
            </a:r>
            <a:r>
              <a:rPr lang="en-US" b="1" dirty="0" smtClean="0"/>
              <a:t> </a:t>
            </a:r>
            <a:endParaRPr lang="en-US" b="1" dirty="0"/>
          </a:p>
        </p:txBody>
      </p:sp>
      <p:sp>
        <p:nvSpPr>
          <p:cNvPr id="15" name="TextBox 14"/>
          <p:cNvSpPr txBox="1"/>
          <p:nvPr/>
        </p:nvSpPr>
        <p:spPr>
          <a:xfrm>
            <a:off x="3441258" y="4069074"/>
            <a:ext cx="2089146" cy="646331"/>
          </a:xfrm>
          <a:prstGeom prst="rect">
            <a:avLst/>
          </a:prstGeom>
          <a:noFill/>
        </p:spPr>
        <p:txBody>
          <a:bodyPr wrap="none" rtlCol="0">
            <a:spAutoFit/>
          </a:bodyPr>
          <a:lstStyle/>
          <a:p>
            <a:pPr algn="ctr"/>
            <a:r>
              <a:rPr lang="en-US" i="1" dirty="0" smtClean="0"/>
              <a:t>Should this matter? </a:t>
            </a:r>
            <a:br>
              <a:rPr lang="en-US" i="1" dirty="0" smtClean="0"/>
            </a:br>
            <a:r>
              <a:rPr lang="en-US" i="1" dirty="0" smtClean="0"/>
              <a:t>Why does it?</a:t>
            </a:r>
          </a:p>
        </p:txBody>
      </p:sp>
      <p:sp>
        <p:nvSpPr>
          <p:cNvPr id="16" name="TextBox 15"/>
          <p:cNvSpPr txBox="1"/>
          <p:nvPr/>
        </p:nvSpPr>
        <p:spPr>
          <a:xfrm>
            <a:off x="6047337" y="3056815"/>
            <a:ext cx="2444900" cy="646331"/>
          </a:xfrm>
          <a:prstGeom prst="rect">
            <a:avLst/>
          </a:prstGeom>
          <a:noFill/>
        </p:spPr>
        <p:txBody>
          <a:bodyPr wrap="square" rtlCol="0">
            <a:spAutoFit/>
          </a:bodyPr>
          <a:lstStyle/>
          <a:p>
            <a:pPr algn="ctr">
              <a:defRPr/>
            </a:pPr>
            <a:r>
              <a:rPr lang="en-US" b="1" dirty="0"/>
              <a:t>Abundant and timely feedback </a:t>
            </a:r>
            <a:r>
              <a:rPr lang="en-US" b="1" dirty="0" smtClean="0"/>
              <a:t>provided</a:t>
            </a:r>
            <a:endParaRPr lang="en-US" b="1" dirty="0"/>
          </a:p>
        </p:txBody>
      </p:sp>
      <p:sp>
        <p:nvSpPr>
          <p:cNvPr id="17" name="TextBox 16"/>
          <p:cNvSpPr txBox="1"/>
          <p:nvPr/>
        </p:nvSpPr>
        <p:spPr>
          <a:xfrm>
            <a:off x="6217708" y="4069074"/>
            <a:ext cx="2104159" cy="646331"/>
          </a:xfrm>
          <a:prstGeom prst="rect">
            <a:avLst/>
          </a:prstGeom>
          <a:noFill/>
        </p:spPr>
        <p:txBody>
          <a:bodyPr wrap="square" rtlCol="0">
            <a:spAutoFit/>
          </a:bodyPr>
          <a:lstStyle/>
          <a:p>
            <a:pPr algn="ctr"/>
            <a:r>
              <a:rPr lang="en-US" i="1" dirty="0" smtClean="0"/>
              <a:t>assessment, keep on track, improve</a:t>
            </a:r>
          </a:p>
        </p:txBody>
      </p:sp>
      <p:sp>
        <p:nvSpPr>
          <p:cNvPr id="18" name="TextBox 17"/>
          <p:cNvSpPr txBox="1"/>
          <p:nvPr/>
        </p:nvSpPr>
        <p:spPr>
          <a:xfrm>
            <a:off x="546935" y="5255144"/>
            <a:ext cx="2570284" cy="646331"/>
          </a:xfrm>
          <a:prstGeom prst="rect">
            <a:avLst/>
          </a:prstGeom>
          <a:noFill/>
        </p:spPr>
        <p:txBody>
          <a:bodyPr wrap="square" rtlCol="0">
            <a:spAutoFit/>
          </a:bodyPr>
          <a:lstStyle/>
          <a:p>
            <a:pPr algn="ctr">
              <a:buFont typeface="Arial"/>
              <a:buNone/>
            </a:pPr>
            <a:r>
              <a:rPr lang="en-US" b="1" dirty="0"/>
              <a:t>Student has interest in subject matter</a:t>
            </a:r>
            <a:r>
              <a:rPr lang="en-US" b="1" dirty="0" smtClean="0"/>
              <a:t> </a:t>
            </a:r>
            <a:endParaRPr lang="en-US" b="1" dirty="0"/>
          </a:p>
        </p:txBody>
      </p:sp>
      <p:sp>
        <p:nvSpPr>
          <p:cNvPr id="19" name="TextBox 18"/>
          <p:cNvSpPr txBox="1"/>
          <p:nvPr/>
        </p:nvSpPr>
        <p:spPr>
          <a:xfrm>
            <a:off x="546934" y="5927658"/>
            <a:ext cx="2503925" cy="646331"/>
          </a:xfrm>
          <a:prstGeom prst="rect">
            <a:avLst/>
          </a:prstGeom>
          <a:noFill/>
        </p:spPr>
        <p:txBody>
          <a:bodyPr wrap="square" rtlCol="0">
            <a:spAutoFit/>
          </a:bodyPr>
          <a:lstStyle/>
          <a:p>
            <a:pPr algn="ctr"/>
            <a:r>
              <a:rPr lang="en-US" i="1" dirty="0" smtClean="0"/>
              <a:t>easier to make the needed commitment</a:t>
            </a:r>
          </a:p>
        </p:txBody>
      </p:sp>
      <p:sp>
        <p:nvSpPr>
          <p:cNvPr id="20" name="TextBox 19"/>
          <p:cNvSpPr txBox="1"/>
          <p:nvPr/>
        </p:nvSpPr>
        <p:spPr>
          <a:xfrm>
            <a:off x="3340222" y="5255144"/>
            <a:ext cx="2291219" cy="646331"/>
          </a:xfrm>
          <a:prstGeom prst="rect">
            <a:avLst/>
          </a:prstGeom>
          <a:noFill/>
        </p:spPr>
        <p:txBody>
          <a:bodyPr wrap="square" rtlCol="0">
            <a:spAutoFit/>
          </a:bodyPr>
          <a:lstStyle/>
          <a:p>
            <a:pPr algn="ctr">
              <a:defRPr/>
            </a:pPr>
            <a:r>
              <a:rPr lang="en-US" b="1" dirty="0"/>
              <a:t>Reasonable work/academic schedule</a:t>
            </a:r>
            <a:r>
              <a:rPr lang="en-US" b="1" dirty="0" smtClean="0"/>
              <a:t> </a:t>
            </a:r>
            <a:endParaRPr lang="en-US" b="1" dirty="0"/>
          </a:p>
        </p:txBody>
      </p:sp>
      <p:sp>
        <p:nvSpPr>
          <p:cNvPr id="21" name="TextBox 20"/>
          <p:cNvSpPr txBox="1"/>
          <p:nvPr/>
        </p:nvSpPr>
        <p:spPr>
          <a:xfrm>
            <a:off x="3229065" y="5927658"/>
            <a:ext cx="2513532" cy="646331"/>
          </a:xfrm>
          <a:prstGeom prst="rect">
            <a:avLst/>
          </a:prstGeom>
          <a:noFill/>
        </p:spPr>
        <p:txBody>
          <a:bodyPr wrap="square" rtlCol="0">
            <a:spAutoFit/>
          </a:bodyPr>
          <a:lstStyle/>
          <a:p>
            <a:pPr algn="ctr"/>
            <a:r>
              <a:rPr lang="en-US" i="1" dirty="0" smtClean="0"/>
              <a:t>time available to dedicate to class work</a:t>
            </a:r>
          </a:p>
        </p:txBody>
      </p:sp>
      <p:sp>
        <p:nvSpPr>
          <p:cNvPr id="22" name="TextBox 21"/>
          <p:cNvSpPr txBox="1"/>
          <p:nvPr/>
        </p:nvSpPr>
        <p:spPr>
          <a:xfrm>
            <a:off x="6254125" y="5255144"/>
            <a:ext cx="2031325" cy="646331"/>
          </a:xfrm>
          <a:prstGeom prst="rect">
            <a:avLst/>
          </a:prstGeom>
          <a:noFill/>
        </p:spPr>
        <p:txBody>
          <a:bodyPr wrap="none" rtlCol="0">
            <a:spAutoFit/>
          </a:bodyPr>
          <a:lstStyle/>
          <a:p>
            <a:pPr algn="ctr">
              <a:defRPr/>
            </a:pPr>
            <a:r>
              <a:rPr lang="en-US" b="1" dirty="0"/>
              <a:t>Student is healthy: </a:t>
            </a:r>
            <a:br>
              <a:rPr lang="en-US" b="1" dirty="0"/>
            </a:br>
            <a:r>
              <a:rPr lang="en-US" b="1" dirty="0"/>
              <a:t>sleep/diet/exercise</a:t>
            </a:r>
            <a:r>
              <a:rPr lang="en-US" b="1" dirty="0" smtClean="0"/>
              <a:t> </a:t>
            </a:r>
            <a:endParaRPr lang="en-US" b="1" dirty="0"/>
          </a:p>
        </p:txBody>
      </p:sp>
      <p:sp>
        <p:nvSpPr>
          <p:cNvPr id="23" name="TextBox 22"/>
          <p:cNvSpPr txBox="1"/>
          <p:nvPr/>
        </p:nvSpPr>
        <p:spPr>
          <a:xfrm>
            <a:off x="6185083" y="6066157"/>
            <a:ext cx="2169409" cy="369332"/>
          </a:xfrm>
          <a:prstGeom prst="rect">
            <a:avLst/>
          </a:prstGeom>
          <a:noFill/>
        </p:spPr>
        <p:txBody>
          <a:bodyPr wrap="none" rtlCol="0">
            <a:spAutoFit/>
          </a:bodyPr>
          <a:lstStyle/>
          <a:p>
            <a:pPr algn="ctr"/>
            <a:r>
              <a:rPr lang="en-US" i="1" dirty="0" smtClean="0"/>
              <a:t>receptive mind/body</a:t>
            </a:r>
          </a:p>
        </p:txBody>
      </p:sp>
      <p:sp>
        <p:nvSpPr>
          <p:cNvPr id="24" name="TextBox 23"/>
          <p:cNvSpPr txBox="1"/>
          <p:nvPr/>
        </p:nvSpPr>
        <p:spPr>
          <a:xfrm>
            <a:off x="3229065" y="4645958"/>
            <a:ext cx="2625379" cy="369332"/>
          </a:xfrm>
          <a:prstGeom prst="rect">
            <a:avLst/>
          </a:prstGeom>
          <a:noFill/>
        </p:spPr>
        <p:txBody>
          <a:bodyPr wrap="square" rtlCol="0">
            <a:spAutoFit/>
          </a:bodyPr>
          <a:lstStyle/>
          <a:p>
            <a:pPr algn="ctr"/>
            <a:r>
              <a:rPr lang="en-US" b="1" i="1" dirty="0" smtClean="0"/>
              <a:t>Affective Domain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P spid="16" grpId="0"/>
      <p:bldP spid="17" grpId="0"/>
      <p:bldP spid="18" grpId="0"/>
      <p:bldP spid="19" grpId="0"/>
      <p:bldP spid="20" grpId="0"/>
      <p:bldP spid="21" grpId="1"/>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1106"/>
            <a:ext cx="5119255" cy="1143000"/>
          </a:xfrm>
        </p:spPr>
        <p:txBody>
          <a:bodyPr>
            <a:normAutofit fontScale="90000"/>
          </a:bodyPr>
          <a:lstStyle/>
          <a:p>
            <a:r>
              <a:rPr lang="en-US" b="1" dirty="0" smtClean="0"/>
              <a:t>I’m not afraid of the Big, Bad </a:t>
            </a:r>
            <a:r>
              <a:rPr lang="en-US" b="1" dirty="0" err="1" smtClean="0"/>
              <a:t>MOOCs</a:t>
            </a:r>
            <a:endParaRPr lang="en-US" b="1" dirty="0"/>
          </a:p>
        </p:txBody>
      </p:sp>
      <p:sp>
        <p:nvSpPr>
          <p:cNvPr id="5" name="TextBox 4"/>
          <p:cNvSpPr txBox="1"/>
          <p:nvPr/>
        </p:nvSpPr>
        <p:spPr>
          <a:xfrm>
            <a:off x="7565534" y="4798386"/>
            <a:ext cx="1338828" cy="461665"/>
          </a:xfrm>
          <a:prstGeom prst="rect">
            <a:avLst/>
          </a:prstGeom>
          <a:noFill/>
        </p:spPr>
        <p:txBody>
          <a:bodyPr wrap="none" rtlCol="0">
            <a:spAutoFit/>
          </a:bodyPr>
          <a:lstStyle/>
          <a:p>
            <a:pPr algn="ctr"/>
            <a:r>
              <a:rPr lang="en-US" sz="2400" b="1" dirty="0" smtClean="0"/>
              <a:t>Student</a:t>
            </a:r>
            <a:endParaRPr lang="en-US" sz="1400" dirty="0"/>
          </a:p>
        </p:txBody>
      </p:sp>
      <p:sp>
        <p:nvSpPr>
          <p:cNvPr id="7" name="TextBox 6"/>
          <p:cNvSpPr txBox="1"/>
          <p:nvPr/>
        </p:nvSpPr>
        <p:spPr>
          <a:xfrm>
            <a:off x="4696744" y="4798386"/>
            <a:ext cx="1351652" cy="461665"/>
          </a:xfrm>
          <a:prstGeom prst="rect">
            <a:avLst/>
          </a:prstGeom>
          <a:noFill/>
        </p:spPr>
        <p:txBody>
          <a:bodyPr wrap="none" rtlCol="0">
            <a:spAutoFit/>
          </a:bodyPr>
          <a:lstStyle/>
          <a:p>
            <a:pPr algn="ctr"/>
            <a:r>
              <a:rPr lang="en-US" sz="2400" b="1" dirty="0" smtClean="0"/>
              <a:t>Teacher</a:t>
            </a:r>
            <a:endParaRPr lang="en-US" sz="1400" dirty="0"/>
          </a:p>
        </p:txBody>
      </p:sp>
      <p:sp>
        <p:nvSpPr>
          <p:cNvPr id="8" name="TextBox 7"/>
          <p:cNvSpPr txBox="1"/>
          <p:nvPr/>
        </p:nvSpPr>
        <p:spPr>
          <a:xfrm>
            <a:off x="6154320" y="6287465"/>
            <a:ext cx="1261884" cy="461665"/>
          </a:xfrm>
          <a:prstGeom prst="rect">
            <a:avLst/>
          </a:prstGeom>
          <a:noFill/>
        </p:spPr>
        <p:txBody>
          <a:bodyPr wrap="none" rtlCol="0">
            <a:spAutoFit/>
          </a:bodyPr>
          <a:lstStyle/>
          <a:p>
            <a:pPr algn="ctr"/>
            <a:r>
              <a:rPr lang="en-US" sz="2400" b="1" dirty="0" smtClean="0"/>
              <a:t>Subject</a:t>
            </a:r>
            <a:endParaRPr lang="en-US" sz="1400" dirty="0"/>
          </a:p>
        </p:txBody>
      </p:sp>
      <p:sp>
        <p:nvSpPr>
          <p:cNvPr id="9" name="Heart 8"/>
          <p:cNvSpPr/>
          <p:nvPr/>
        </p:nvSpPr>
        <p:spPr>
          <a:xfrm>
            <a:off x="6465734" y="5556770"/>
            <a:ext cx="641003" cy="645695"/>
          </a:xfrm>
          <a:prstGeom prst="hear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0" name="Left-Right Arrow 9"/>
          <p:cNvSpPr/>
          <p:nvPr/>
        </p:nvSpPr>
        <p:spPr>
          <a:xfrm>
            <a:off x="6405187" y="4967479"/>
            <a:ext cx="758251" cy="29917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1" name="Left-Right Arrow 10"/>
          <p:cNvSpPr/>
          <p:nvPr/>
        </p:nvSpPr>
        <p:spPr>
          <a:xfrm rot="3045516">
            <a:off x="5239974" y="5751855"/>
            <a:ext cx="758251" cy="29917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2" name="Left-Right Arrow 11"/>
          <p:cNvSpPr/>
          <p:nvPr/>
        </p:nvSpPr>
        <p:spPr>
          <a:xfrm rot="7609483">
            <a:off x="7513282" y="5751854"/>
            <a:ext cx="758251" cy="29917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pic>
        <p:nvPicPr>
          <p:cNvPr id="13" name="Picture 12" descr="BigBadMOO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352" y="2311391"/>
            <a:ext cx="2209800" cy="2809602"/>
          </a:xfrm>
          <a:prstGeom prst="rect">
            <a:avLst/>
          </a:prstGeom>
        </p:spPr>
      </p:pic>
      <p:sp>
        <p:nvSpPr>
          <p:cNvPr id="14" name="TextBox 13"/>
          <p:cNvSpPr txBox="1"/>
          <p:nvPr/>
        </p:nvSpPr>
        <p:spPr>
          <a:xfrm>
            <a:off x="4840994" y="3928317"/>
            <a:ext cx="3929281" cy="830997"/>
          </a:xfrm>
          <a:prstGeom prst="rect">
            <a:avLst/>
          </a:prstGeom>
          <a:noFill/>
        </p:spPr>
        <p:txBody>
          <a:bodyPr wrap="none" rtlCol="0">
            <a:spAutoFit/>
          </a:bodyPr>
          <a:lstStyle/>
          <a:p>
            <a:pPr algn="ctr"/>
            <a:r>
              <a:rPr lang="en-US" sz="2400" b="1" dirty="0" smtClean="0"/>
              <a:t>Deep, Sustained Learning</a:t>
            </a:r>
          </a:p>
          <a:p>
            <a:pPr algn="ctr"/>
            <a:r>
              <a:rPr lang="en-US" sz="2400" b="1" dirty="0" smtClean="0"/>
              <a:t>involves human contact!</a:t>
            </a:r>
            <a:endParaRPr lang="en-US" sz="1400" dirty="0"/>
          </a:p>
        </p:txBody>
      </p:sp>
      <p:sp>
        <p:nvSpPr>
          <p:cNvPr id="3" name="TextBox 2"/>
          <p:cNvSpPr txBox="1"/>
          <p:nvPr/>
        </p:nvSpPr>
        <p:spPr>
          <a:xfrm>
            <a:off x="1103296" y="5076500"/>
            <a:ext cx="2087856" cy="307777"/>
          </a:xfrm>
          <a:prstGeom prst="rect">
            <a:avLst/>
          </a:prstGeom>
          <a:noFill/>
        </p:spPr>
        <p:txBody>
          <a:bodyPr wrap="none" rtlCol="0">
            <a:spAutoFit/>
          </a:bodyPr>
          <a:lstStyle/>
          <a:p>
            <a:r>
              <a:rPr lang="en-US" sz="1400" dirty="0" err="1" smtClean="0">
                <a:solidFill>
                  <a:schemeClr val="tx1">
                    <a:lumMod val="50000"/>
                    <a:lumOff val="50000"/>
                  </a:schemeClr>
                </a:solidFill>
              </a:rPr>
              <a:t>www.printactivities.com</a:t>
            </a:r>
            <a:endParaRPr lang="en-US" sz="1400" dirty="0">
              <a:solidFill>
                <a:schemeClr val="tx1">
                  <a:lumMod val="50000"/>
                  <a:lumOff val="50000"/>
                </a:schemeClr>
              </a:solidFill>
            </a:endParaRPr>
          </a:p>
        </p:txBody>
      </p:sp>
      <p:sp>
        <p:nvSpPr>
          <p:cNvPr id="6" name="Oval 5"/>
          <p:cNvSpPr/>
          <p:nvPr/>
        </p:nvSpPr>
        <p:spPr>
          <a:xfrm>
            <a:off x="5448152" y="1151448"/>
            <a:ext cx="2646868" cy="2516439"/>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770331" y="1513291"/>
            <a:ext cx="2046090" cy="369332"/>
          </a:xfrm>
          <a:prstGeom prst="rect">
            <a:avLst/>
          </a:prstGeom>
        </p:spPr>
        <p:txBody>
          <a:bodyPr wrap="none">
            <a:spAutoFit/>
          </a:bodyPr>
          <a:lstStyle/>
          <a:p>
            <a:r>
              <a:rPr lang="en-US" b="1" dirty="0" smtClean="0"/>
              <a:t>RELATIONSHIPS</a:t>
            </a:r>
            <a:endParaRPr lang="en-US" dirty="0"/>
          </a:p>
        </p:txBody>
      </p:sp>
      <p:sp>
        <p:nvSpPr>
          <p:cNvPr id="19" name="Oval 18"/>
          <p:cNvSpPr/>
          <p:nvPr/>
        </p:nvSpPr>
        <p:spPr>
          <a:xfrm>
            <a:off x="6147761" y="1882623"/>
            <a:ext cx="1203654" cy="1132422"/>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6176543" y="2210343"/>
            <a:ext cx="1184940" cy="338554"/>
          </a:xfrm>
          <a:prstGeom prst="rect">
            <a:avLst/>
          </a:prstGeom>
        </p:spPr>
        <p:txBody>
          <a:bodyPr wrap="none">
            <a:spAutoFit/>
          </a:bodyPr>
          <a:lstStyle/>
          <a:p>
            <a:r>
              <a:rPr lang="en-US" sz="1600" b="1" dirty="0" smtClean="0"/>
              <a:t>CONTENT</a:t>
            </a:r>
            <a:endParaRPr lang="en-US" sz="1400" dirty="0"/>
          </a:p>
        </p:txBody>
      </p:sp>
      <p:sp>
        <p:nvSpPr>
          <p:cNvPr id="22" name="TextBox 21"/>
          <p:cNvSpPr txBox="1"/>
          <p:nvPr/>
        </p:nvSpPr>
        <p:spPr>
          <a:xfrm>
            <a:off x="0" y="5513187"/>
            <a:ext cx="4211409" cy="892552"/>
          </a:xfrm>
          <a:prstGeom prst="rect">
            <a:avLst/>
          </a:prstGeom>
          <a:noFill/>
        </p:spPr>
        <p:txBody>
          <a:bodyPr wrap="none" rtlCol="0">
            <a:spAutoFit/>
          </a:bodyPr>
          <a:lstStyle/>
          <a:p>
            <a:pPr algn="ctr"/>
            <a:r>
              <a:rPr lang="en-US" sz="2400" b="1" dirty="0" smtClean="0"/>
              <a:t>Information Dissemination</a:t>
            </a:r>
          </a:p>
          <a:p>
            <a:pPr algn="ctr"/>
            <a:r>
              <a:rPr lang="en-US" sz="2800" b="1" dirty="0" smtClean="0"/>
              <a:t>≠</a:t>
            </a:r>
            <a:r>
              <a:rPr lang="en-US" sz="2400" b="1" dirty="0" smtClean="0"/>
              <a:t> Teaching &amp; Learning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animBg="1"/>
      <p:bldP spid="10" grpId="0" animBg="1"/>
      <p:bldP spid="11" grpId="0" animBg="1"/>
      <p:bldP spid="12" grpId="0" animBg="1"/>
      <p:bldP spid="14" grpId="0"/>
      <p:bldP spid="6" grpId="0" animBg="1"/>
      <p:bldP spid="18" grpId="0"/>
      <p:bldP spid="19" grpId="0" animBg="1"/>
      <p:bldP spid="20"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02"/>
            <a:ext cx="8229600" cy="537816"/>
          </a:xfrm>
        </p:spPr>
        <p:txBody>
          <a:bodyPr>
            <a:normAutofit fontScale="90000"/>
          </a:bodyPr>
          <a:lstStyle/>
          <a:p>
            <a:r>
              <a:rPr lang="en-US" sz="3600" b="1" dirty="0" smtClean="0"/>
              <a:t>How can use of </a:t>
            </a:r>
            <a:r>
              <a:rPr lang="en-US" sz="3600" b="1" dirty="0" smtClean="0">
                <a:solidFill>
                  <a:srgbClr val="FF0000"/>
                </a:solidFill>
              </a:rPr>
              <a:t>TECHNOLOGY </a:t>
            </a:r>
            <a:r>
              <a:rPr lang="en-US" sz="3600" b="1" dirty="0" smtClean="0"/>
              <a:t>promote learning?</a:t>
            </a:r>
            <a:endParaRPr lang="en-US" sz="3600" b="1" dirty="0"/>
          </a:p>
        </p:txBody>
      </p:sp>
      <p:graphicFrame>
        <p:nvGraphicFramePr>
          <p:cNvPr id="4" name="Content Placeholder 3"/>
          <p:cNvGraphicFramePr>
            <a:graphicFrameLocks noGrp="1"/>
          </p:cNvGraphicFramePr>
          <p:nvPr>
            <p:ph idx="1"/>
          </p:nvPr>
        </p:nvGraphicFramePr>
        <p:xfrm>
          <a:off x="457200" y="1344490"/>
          <a:ext cx="8229600" cy="5602894"/>
        </p:xfrm>
        <a:graphic>
          <a:graphicData uri="http://schemas.openxmlformats.org/drawingml/2006/table">
            <a:tbl>
              <a:tblPr firstRow="1" bandRow="1">
                <a:tableStyleId>{C083E6E3-FA7D-4D7B-A595-EF9225AFEA82}</a:tableStyleId>
              </a:tblPr>
              <a:tblGrid>
                <a:gridCol w="2743200"/>
                <a:gridCol w="2743200"/>
                <a:gridCol w="2743200"/>
              </a:tblGrid>
              <a:tr h="1843212">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b="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buFont typeface="Arial"/>
                        <a:buNone/>
                      </a:pPr>
                      <a:endParaRPr lang="en-US"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b="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54304">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605378">
                <a:tc>
                  <a:txBody>
                    <a:bodyPr/>
                    <a:lstStyle/>
                    <a:p>
                      <a:pPr algn="ctr">
                        <a:buFont typeface="Arial"/>
                        <a:buNone/>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TextBox 4"/>
          <p:cNvSpPr txBox="1"/>
          <p:nvPr/>
        </p:nvSpPr>
        <p:spPr>
          <a:xfrm>
            <a:off x="739553" y="1537956"/>
            <a:ext cx="2118686" cy="923330"/>
          </a:xfrm>
          <a:prstGeom prst="rect">
            <a:avLst/>
          </a:prstGeom>
          <a:noFill/>
        </p:spPr>
        <p:txBody>
          <a:bodyPr wrap="square" rtlCol="0">
            <a:spAutoFit/>
          </a:bodyPr>
          <a:lstStyle/>
          <a:p>
            <a:pPr algn="ctr"/>
            <a:r>
              <a:rPr lang="en-US" b="1" dirty="0" smtClean="0"/>
              <a:t>Well-organized professor</a:t>
            </a:r>
            <a:endParaRPr lang="en-US" dirty="0" smtClean="0"/>
          </a:p>
          <a:p>
            <a:endParaRPr lang="en-US" dirty="0"/>
          </a:p>
        </p:txBody>
      </p:sp>
      <p:sp>
        <p:nvSpPr>
          <p:cNvPr id="6" name="TextBox 5"/>
          <p:cNvSpPr txBox="1"/>
          <p:nvPr/>
        </p:nvSpPr>
        <p:spPr>
          <a:xfrm>
            <a:off x="842304" y="2324741"/>
            <a:ext cx="1913184" cy="646331"/>
          </a:xfrm>
          <a:prstGeom prst="rect">
            <a:avLst/>
          </a:prstGeom>
          <a:noFill/>
        </p:spPr>
        <p:txBody>
          <a:bodyPr wrap="square" rtlCol="0">
            <a:spAutoFit/>
          </a:bodyPr>
          <a:lstStyle/>
          <a:p>
            <a:pPr algn="ctr"/>
            <a:r>
              <a:rPr lang="en-US" i="1" dirty="0" smtClean="0"/>
              <a:t>makes material accessible</a:t>
            </a:r>
            <a:endParaRPr lang="en-US" i="1" dirty="0"/>
          </a:p>
        </p:txBody>
      </p:sp>
      <p:sp>
        <p:nvSpPr>
          <p:cNvPr id="7" name="TextBox 6"/>
          <p:cNvSpPr txBox="1"/>
          <p:nvPr/>
        </p:nvSpPr>
        <p:spPr>
          <a:xfrm>
            <a:off x="3117219" y="1537956"/>
            <a:ext cx="2737225" cy="646331"/>
          </a:xfrm>
          <a:prstGeom prst="rect">
            <a:avLst/>
          </a:prstGeom>
          <a:noFill/>
        </p:spPr>
        <p:txBody>
          <a:bodyPr wrap="square" rtlCol="0">
            <a:spAutoFit/>
          </a:bodyPr>
          <a:lstStyle/>
          <a:p>
            <a:pPr algn="ctr">
              <a:defRPr/>
            </a:pPr>
            <a:r>
              <a:rPr lang="en-US" b="1" dirty="0"/>
              <a:t>Engaging lecture presentation</a:t>
            </a:r>
            <a:r>
              <a:rPr lang="en-US" b="1" dirty="0" smtClean="0"/>
              <a:t> </a:t>
            </a:r>
            <a:endParaRPr lang="en-US" b="1" dirty="0"/>
          </a:p>
        </p:txBody>
      </p:sp>
      <p:sp>
        <p:nvSpPr>
          <p:cNvPr id="8" name="TextBox 7"/>
          <p:cNvSpPr txBox="1"/>
          <p:nvPr/>
        </p:nvSpPr>
        <p:spPr>
          <a:xfrm>
            <a:off x="3286347" y="2324741"/>
            <a:ext cx="2398968" cy="646331"/>
          </a:xfrm>
          <a:prstGeom prst="rect">
            <a:avLst/>
          </a:prstGeom>
          <a:noFill/>
        </p:spPr>
        <p:txBody>
          <a:bodyPr wrap="square" rtlCol="0">
            <a:spAutoFit/>
          </a:bodyPr>
          <a:lstStyle/>
          <a:p>
            <a:pPr algn="ctr"/>
            <a:r>
              <a:rPr lang="en-US" i="1" dirty="0" smtClean="0"/>
              <a:t>keeps students active and focused</a:t>
            </a:r>
            <a:endParaRPr lang="en-US" b="1" i="1" dirty="0" smtClean="0"/>
          </a:p>
        </p:txBody>
      </p:sp>
      <p:sp>
        <p:nvSpPr>
          <p:cNvPr id="10" name="TextBox 9"/>
          <p:cNvSpPr txBox="1"/>
          <p:nvPr/>
        </p:nvSpPr>
        <p:spPr>
          <a:xfrm>
            <a:off x="5962640" y="1537956"/>
            <a:ext cx="2614295" cy="646331"/>
          </a:xfrm>
          <a:prstGeom prst="rect">
            <a:avLst/>
          </a:prstGeom>
          <a:noFill/>
        </p:spPr>
        <p:txBody>
          <a:bodyPr wrap="square" rtlCol="0">
            <a:spAutoFit/>
          </a:bodyPr>
          <a:lstStyle/>
          <a:p>
            <a:pPr algn="ctr">
              <a:defRPr/>
            </a:pPr>
            <a:r>
              <a:rPr lang="en-US" b="1" dirty="0"/>
              <a:t>Variety of teaching methods </a:t>
            </a:r>
            <a:r>
              <a:rPr lang="en-US" b="1" dirty="0" smtClean="0"/>
              <a:t>employed</a:t>
            </a:r>
            <a:endParaRPr lang="en-US" b="1" dirty="0"/>
          </a:p>
        </p:txBody>
      </p:sp>
      <p:sp>
        <p:nvSpPr>
          <p:cNvPr id="11" name="TextBox 10"/>
          <p:cNvSpPr txBox="1"/>
          <p:nvPr/>
        </p:nvSpPr>
        <p:spPr>
          <a:xfrm>
            <a:off x="6047462" y="2369930"/>
            <a:ext cx="2444650" cy="369332"/>
          </a:xfrm>
          <a:prstGeom prst="rect">
            <a:avLst/>
          </a:prstGeom>
          <a:noFill/>
        </p:spPr>
        <p:txBody>
          <a:bodyPr wrap="none" rtlCol="0">
            <a:spAutoFit/>
          </a:bodyPr>
          <a:lstStyle/>
          <a:p>
            <a:pPr algn="ctr"/>
            <a:r>
              <a:rPr lang="en-US" b="1" i="1" dirty="0" smtClean="0"/>
              <a:t> </a:t>
            </a:r>
            <a:r>
              <a:rPr lang="en-US" i="1" dirty="0" smtClean="0"/>
              <a:t>audio, visual, hands-on</a:t>
            </a:r>
          </a:p>
        </p:txBody>
      </p:sp>
      <p:sp>
        <p:nvSpPr>
          <p:cNvPr id="12" name="TextBox 11"/>
          <p:cNvSpPr txBox="1"/>
          <p:nvPr/>
        </p:nvSpPr>
        <p:spPr>
          <a:xfrm>
            <a:off x="284480" y="3187087"/>
            <a:ext cx="3028833" cy="923330"/>
          </a:xfrm>
          <a:prstGeom prst="rect">
            <a:avLst/>
          </a:prstGeom>
          <a:noFill/>
        </p:spPr>
        <p:txBody>
          <a:bodyPr wrap="square" rtlCol="0">
            <a:spAutoFit/>
          </a:bodyPr>
          <a:lstStyle/>
          <a:p>
            <a:pPr algn="ctr">
              <a:defRPr/>
            </a:pPr>
            <a:r>
              <a:rPr lang="en-US" b="1" dirty="0"/>
              <a:t>Well-defined learning outcomes and clear expectations</a:t>
            </a:r>
            <a:r>
              <a:rPr lang="en-US" b="1" dirty="0" smtClean="0"/>
              <a:t> </a:t>
            </a:r>
            <a:endParaRPr lang="en-US" b="1" dirty="0"/>
          </a:p>
        </p:txBody>
      </p:sp>
      <p:sp>
        <p:nvSpPr>
          <p:cNvPr id="13" name="TextBox 12"/>
          <p:cNvSpPr txBox="1"/>
          <p:nvPr/>
        </p:nvSpPr>
        <p:spPr>
          <a:xfrm>
            <a:off x="433316" y="4199346"/>
            <a:ext cx="2731161" cy="646331"/>
          </a:xfrm>
          <a:prstGeom prst="rect">
            <a:avLst/>
          </a:prstGeom>
          <a:noFill/>
        </p:spPr>
        <p:txBody>
          <a:bodyPr wrap="square" rtlCol="0">
            <a:spAutoFit/>
          </a:bodyPr>
          <a:lstStyle/>
          <a:p>
            <a:pPr algn="ctr"/>
            <a:r>
              <a:rPr lang="en-US" i="1" dirty="0" smtClean="0"/>
              <a:t>know what the goal is and how to achieve it</a:t>
            </a:r>
          </a:p>
        </p:txBody>
      </p:sp>
      <p:sp>
        <p:nvSpPr>
          <p:cNvPr id="14" name="TextBox 13"/>
          <p:cNvSpPr txBox="1"/>
          <p:nvPr/>
        </p:nvSpPr>
        <p:spPr>
          <a:xfrm>
            <a:off x="3340222" y="3187087"/>
            <a:ext cx="2345093" cy="923330"/>
          </a:xfrm>
          <a:prstGeom prst="rect">
            <a:avLst/>
          </a:prstGeom>
          <a:noFill/>
        </p:spPr>
        <p:txBody>
          <a:bodyPr wrap="square" rtlCol="0">
            <a:spAutoFit/>
          </a:bodyPr>
          <a:lstStyle/>
          <a:p>
            <a:pPr algn="ctr">
              <a:defRPr/>
            </a:pPr>
            <a:r>
              <a:rPr lang="en-US" b="1" dirty="0"/>
              <a:t>Professor cares about </a:t>
            </a:r>
            <a:r>
              <a:rPr lang="en-US" b="1" dirty="0" smtClean="0"/>
              <a:t>student’s </a:t>
            </a:r>
            <a:r>
              <a:rPr lang="en-US" b="1" dirty="0"/>
              <a:t>learning</a:t>
            </a:r>
            <a:r>
              <a:rPr lang="en-US" b="1" dirty="0" smtClean="0"/>
              <a:t> </a:t>
            </a:r>
            <a:endParaRPr lang="en-US" b="1" dirty="0"/>
          </a:p>
        </p:txBody>
      </p:sp>
      <p:sp>
        <p:nvSpPr>
          <p:cNvPr id="15" name="TextBox 14"/>
          <p:cNvSpPr txBox="1"/>
          <p:nvPr/>
        </p:nvSpPr>
        <p:spPr>
          <a:xfrm>
            <a:off x="3441258" y="4199346"/>
            <a:ext cx="2089146" cy="646331"/>
          </a:xfrm>
          <a:prstGeom prst="rect">
            <a:avLst/>
          </a:prstGeom>
          <a:noFill/>
        </p:spPr>
        <p:txBody>
          <a:bodyPr wrap="none" rtlCol="0">
            <a:spAutoFit/>
          </a:bodyPr>
          <a:lstStyle/>
          <a:p>
            <a:pPr algn="ctr"/>
            <a:r>
              <a:rPr lang="en-US" i="1" dirty="0" smtClean="0"/>
              <a:t>Should this matter? </a:t>
            </a:r>
            <a:br>
              <a:rPr lang="en-US" i="1" dirty="0" smtClean="0"/>
            </a:br>
            <a:r>
              <a:rPr lang="en-US" i="1" dirty="0" smtClean="0"/>
              <a:t>Why does it?</a:t>
            </a:r>
          </a:p>
        </p:txBody>
      </p:sp>
      <p:sp>
        <p:nvSpPr>
          <p:cNvPr id="16" name="TextBox 15"/>
          <p:cNvSpPr txBox="1"/>
          <p:nvPr/>
        </p:nvSpPr>
        <p:spPr>
          <a:xfrm>
            <a:off x="6047337" y="3187087"/>
            <a:ext cx="2444900" cy="646331"/>
          </a:xfrm>
          <a:prstGeom prst="rect">
            <a:avLst/>
          </a:prstGeom>
          <a:noFill/>
        </p:spPr>
        <p:txBody>
          <a:bodyPr wrap="square" rtlCol="0">
            <a:spAutoFit/>
          </a:bodyPr>
          <a:lstStyle/>
          <a:p>
            <a:pPr algn="ctr">
              <a:defRPr/>
            </a:pPr>
            <a:r>
              <a:rPr lang="en-US" b="1" dirty="0"/>
              <a:t>Abundant and timely feedback </a:t>
            </a:r>
            <a:r>
              <a:rPr lang="en-US" b="1" dirty="0" smtClean="0"/>
              <a:t>provided</a:t>
            </a:r>
            <a:endParaRPr lang="en-US" b="1" dirty="0"/>
          </a:p>
        </p:txBody>
      </p:sp>
      <p:sp>
        <p:nvSpPr>
          <p:cNvPr id="17" name="TextBox 16"/>
          <p:cNvSpPr txBox="1"/>
          <p:nvPr/>
        </p:nvSpPr>
        <p:spPr>
          <a:xfrm>
            <a:off x="6217708" y="4199346"/>
            <a:ext cx="2104159" cy="646331"/>
          </a:xfrm>
          <a:prstGeom prst="rect">
            <a:avLst/>
          </a:prstGeom>
          <a:noFill/>
        </p:spPr>
        <p:txBody>
          <a:bodyPr wrap="square" rtlCol="0">
            <a:spAutoFit/>
          </a:bodyPr>
          <a:lstStyle/>
          <a:p>
            <a:pPr algn="ctr"/>
            <a:r>
              <a:rPr lang="en-US" i="1" dirty="0" smtClean="0"/>
              <a:t>assessment, keep on track, improve</a:t>
            </a:r>
          </a:p>
        </p:txBody>
      </p:sp>
      <p:sp>
        <p:nvSpPr>
          <p:cNvPr id="18" name="TextBox 17"/>
          <p:cNvSpPr txBox="1"/>
          <p:nvPr/>
        </p:nvSpPr>
        <p:spPr>
          <a:xfrm>
            <a:off x="546935" y="5396272"/>
            <a:ext cx="2570284" cy="646331"/>
          </a:xfrm>
          <a:prstGeom prst="rect">
            <a:avLst/>
          </a:prstGeom>
          <a:noFill/>
        </p:spPr>
        <p:txBody>
          <a:bodyPr wrap="square" rtlCol="0">
            <a:spAutoFit/>
          </a:bodyPr>
          <a:lstStyle/>
          <a:p>
            <a:pPr algn="ctr">
              <a:buFont typeface="Arial"/>
              <a:buNone/>
            </a:pPr>
            <a:r>
              <a:rPr lang="en-US" b="1" dirty="0"/>
              <a:t>Student has interest in subject matter</a:t>
            </a:r>
            <a:r>
              <a:rPr lang="en-US" b="1" dirty="0" smtClean="0"/>
              <a:t> </a:t>
            </a:r>
            <a:endParaRPr lang="en-US" b="1" dirty="0"/>
          </a:p>
        </p:txBody>
      </p:sp>
      <p:sp>
        <p:nvSpPr>
          <p:cNvPr id="19" name="TextBox 18"/>
          <p:cNvSpPr txBox="1"/>
          <p:nvPr/>
        </p:nvSpPr>
        <p:spPr>
          <a:xfrm>
            <a:off x="546934" y="6068786"/>
            <a:ext cx="2503925" cy="646331"/>
          </a:xfrm>
          <a:prstGeom prst="rect">
            <a:avLst/>
          </a:prstGeom>
          <a:noFill/>
        </p:spPr>
        <p:txBody>
          <a:bodyPr wrap="square" rtlCol="0">
            <a:spAutoFit/>
          </a:bodyPr>
          <a:lstStyle/>
          <a:p>
            <a:pPr algn="ctr"/>
            <a:r>
              <a:rPr lang="en-US" i="1" dirty="0" smtClean="0"/>
              <a:t>easier to make the needed commitment</a:t>
            </a:r>
          </a:p>
        </p:txBody>
      </p:sp>
      <p:sp>
        <p:nvSpPr>
          <p:cNvPr id="20" name="TextBox 19"/>
          <p:cNvSpPr txBox="1"/>
          <p:nvPr/>
        </p:nvSpPr>
        <p:spPr>
          <a:xfrm>
            <a:off x="3340222" y="5396272"/>
            <a:ext cx="2291219" cy="646331"/>
          </a:xfrm>
          <a:prstGeom prst="rect">
            <a:avLst/>
          </a:prstGeom>
          <a:noFill/>
        </p:spPr>
        <p:txBody>
          <a:bodyPr wrap="square" rtlCol="0">
            <a:spAutoFit/>
          </a:bodyPr>
          <a:lstStyle/>
          <a:p>
            <a:pPr algn="ctr">
              <a:defRPr/>
            </a:pPr>
            <a:r>
              <a:rPr lang="en-US" b="1" dirty="0"/>
              <a:t>Reasonable work/academic schedule</a:t>
            </a:r>
            <a:r>
              <a:rPr lang="en-US" b="1" dirty="0" smtClean="0"/>
              <a:t> </a:t>
            </a:r>
            <a:endParaRPr lang="en-US" b="1" dirty="0"/>
          </a:p>
        </p:txBody>
      </p:sp>
      <p:sp>
        <p:nvSpPr>
          <p:cNvPr id="21" name="TextBox 20"/>
          <p:cNvSpPr txBox="1"/>
          <p:nvPr/>
        </p:nvSpPr>
        <p:spPr>
          <a:xfrm>
            <a:off x="3229065" y="6068786"/>
            <a:ext cx="2513532" cy="646331"/>
          </a:xfrm>
          <a:prstGeom prst="rect">
            <a:avLst/>
          </a:prstGeom>
          <a:noFill/>
        </p:spPr>
        <p:txBody>
          <a:bodyPr wrap="square" rtlCol="0">
            <a:spAutoFit/>
          </a:bodyPr>
          <a:lstStyle/>
          <a:p>
            <a:pPr algn="ctr"/>
            <a:r>
              <a:rPr lang="en-US" i="1" dirty="0" smtClean="0"/>
              <a:t>time available to dedicate to class work</a:t>
            </a:r>
          </a:p>
        </p:txBody>
      </p:sp>
      <p:sp>
        <p:nvSpPr>
          <p:cNvPr id="22" name="TextBox 21"/>
          <p:cNvSpPr txBox="1"/>
          <p:nvPr/>
        </p:nvSpPr>
        <p:spPr>
          <a:xfrm>
            <a:off x="6254125" y="5396272"/>
            <a:ext cx="2031325" cy="646331"/>
          </a:xfrm>
          <a:prstGeom prst="rect">
            <a:avLst/>
          </a:prstGeom>
          <a:noFill/>
        </p:spPr>
        <p:txBody>
          <a:bodyPr wrap="none" rtlCol="0">
            <a:spAutoFit/>
          </a:bodyPr>
          <a:lstStyle/>
          <a:p>
            <a:pPr algn="ctr">
              <a:defRPr/>
            </a:pPr>
            <a:r>
              <a:rPr lang="en-US" b="1" dirty="0"/>
              <a:t>Student is healthy: </a:t>
            </a:r>
            <a:br>
              <a:rPr lang="en-US" b="1" dirty="0"/>
            </a:br>
            <a:r>
              <a:rPr lang="en-US" b="1" dirty="0"/>
              <a:t>sleep/diet/exercise</a:t>
            </a:r>
            <a:r>
              <a:rPr lang="en-US" b="1" dirty="0" smtClean="0"/>
              <a:t> </a:t>
            </a:r>
            <a:endParaRPr lang="en-US" b="1" dirty="0"/>
          </a:p>
        </p:txBody>
      </p:sp>
      <p:sp>
        <p:nvSpPr>
          <p:cNvPr id="23" name="TextBox 22"/>
          <p:cNvSpPr txBox="1"/>
          <p:nvPr/>
        </p:nvSpPr>
        <p:spPr>
          <a:xfrm>
            <a:off x="6185083" y="6207285"/>
            <a:ext cx="2169409" cy="369332"/>
          </a:xfrm>
          <a:prstGeom prst="rect">
            <a:avLst/>
          </a:prstGeom>
          <a:noFill/>
        </p:spPr>
        <p:txBody>
          <a:bodyPr wrap="none" rtlCol="0">
            <a:spAutoFit/>
          </a:bodyPr>
          <a:lstStyle/>
          <a:p>
            <a:pPr algn="ctr"/>
            <a:r>
              <a:rPr lang="en-US" i="1" dirty="0" smtClean="0"/>
              <a:t>receptive mind/body</a:t>
            </a:r>
          </a:p>
        </p:txBody>
      </p:sp>
      <p:sp>
        <p:nvSpPr>
          <p:cNvPr id="24" name="TextBox 23"/>
          <p:cNvSpPr txBox="1"/>
          <p:nvPr/>
        </p:nvSpPr>
        <p:spPr>
          <a:xfrm>
            <a:off x="3229065" y="4776230"/>
            <a:ext cx="2625379" cy="369332"/>
          </a:xfrm>
          <a:prstGeom prst="rect">
            <a:avLst/>
          </a:prstGeom>
          <a:noFill/>
        </p:spPr>
        <p:txBody>
          <a:bodyPr wrap="square" rtlCol="0">
            <a:spAutoFit/>
          </a:bodyPr>
          <a:lstStyle/>
          <a:p>
            <a:pPr algn="ctr"/>
            <a:r>
              <a:rPr lang="en-US" b="1" i="1" dirty="0" smtClean="0"/>
              <a:t>Affective Domain</a:t>
            </a:r>
          </a:p>
        </p:txBody>
      </p:sp>
      <p:sp>
        <p:nvSpPr>
          <p:cNvPr id="25" name="Rectangle 24"/>
          <p:cNvSpPr/>
          <p:nvPr/>
        </p:nvSpPr>
        <p:spPr>
          <a:xfrm>
            <a:off x="433317" y="1362431"/>
            <a:ext cx="8253484" cy="4033841"/>
          </a:xfrm>
          <a:prstGeom prst="rect">
            <a:avLst/>
          </a:prstGeom>
          <a:noFill/>
          <a:ln w="1016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7252"/>
            <a:ext cx="8229600" cy="988228"/>
          </a:xfrm>
        </p:spPr>
        <p:txBody>
          <a:bodyPr>
            <a:normAutofit fontScale="90000"/>
          </a:bodyPr>
          <a:lstStyle/>
          <a:p>
            <a:pPr lvl="0"/>
            <a:r>
              <a:rPr lang="en-US" sz="4400" b="1" kern="1200" dirty="0" smtClean="0"/>
              <a:t>Philosophy: I don't use technology for the sake of technology.  </a:t>
            </a:r>
            <a:endParaRPr lang="en-US" b="1" dirty="0"/>
          </a:p>
        </p:txBody>
      </p:sp>
      <p:sp>
        <p:nvSpPr>
          <p:cNvPr id="3" name="Content Placeholder 2"/>
          <p:cNvSpPr>
            <a:spLocks noGrp="1"/>
          </p:cNvSpPr>
          <p:nvPr>
            <p:ph idx="1"/>
          </p:nvPr>
        </p:nvSpPr>
        <p:spPr>
          <a:xfrm>
            <a:off x="457200" y="2509182"/>
            <a:ext cx="8229600" cy="3815418"/>
          </a:xfrm>
        </p:spPr>
        <p:txBody>
          <a:bodyPr>
            <a:normAutofit/>
          </a:bodyPr>
          <a:lstStyle/>
          <a:p>
            <a:pPr lvl="1">
              <a:spcAft>
                <a:spcPts val="1200"/>
              </a:spcAft>
              <a:buFont typeface="Arial"/>
              <a:buChar char="•"/>
            </a:pPr>
            <a:r>
              <a:rPr lang="en-US" sz="3600" dirty="0" smtClean="0"/>
              <a:t>PowerPoint presentations can be boring and passive (forgive me for today's talk!)</a:t>
            </a:r>
          </a:p>
          <a:p>
            <a:pPr lvl="1">
              <a:buFont typeface="Arial"/>
              <a:buChar char="•"/>
            </a:pPr>
            <a:r>
              <a:rPr lang="en-US" sz="3600" dirty="0" smtClean="0"/>
              <a:t>I am skeptical of any new fad</a:t>
            </a:r>
            <a:endParaRPr lang="en-US" sz="4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03836"/>
          </a:xfrm>
        </p:spPr>
        <p:txBody>
          <a:bodyPr>
            <a:normAutofit/>
          </a:bodyPr>
          <a:lstStyle/>
          <a:p>
            <a:pPr lvl="0"/>
            <a:r>
              <a:rPr lang="en-US" sz="4400" b="1" kern="1200" dirty="0" smtClean="0">
                <a:solidFill>
                  <a:srgbClr val="04617B"/>
                </a:solidFill>
                <a:latin typeface="+mj-lt"/>
                <a:ea typeface="+mj-ea"/>
                <a:cs typeface="+mj-cs"/>
              </a:rPr>
              <a:t>Lab Preparation</a:t>
            </a:r>
          </a:p>
        </p:txBody>
      </p:sp>
      <p:sp>
        <p:nvSpPr>
          <p:cNvPr id="3" name="Content Placeholder 2"/>
          <p:cNvSpPr>
            <a:spLocks noGrp="1"/>
          </p:cNvSpPr>
          <p:nvPr>
            <p:ph idx="1"/>
          </p:nvPr>
        </p:nvSpPr>
        <p:spPr>
          <a:xfrm>
            <a:off x="-206245" y="1826920"/>
            <a:ext cx="9144000" cy="4389120"/>
          </a:xfrm>
        </p:spPr>
        <p:txBody>
          <a:bodyPr>
            <a:noAutofit/>
          </a:bodyPr>
          <a:lstStyle/>
          <a:p>
            <a:pPr lvl="1">
              <a:spcAft>
                <a:spcPts val="1200"/>
              </a:spcAft>
              <a:buFont typeface="Arial"/>
              <a:buChar char="•"/>
            </a:pPr>
            <a:r>
              <a:rPr lang="en-US" sz="2800" dirty="0" smtClean="0"/>
              <a:t>Online Quizzes (</a:t>
            </a:r>
            <a:r>
              <a:rPr lang="en-US" sz="2800" dirty="0" err="1" smtClean="0"/>
              <a:t>WebCT</a:t>
            </a:r>
            <a:r>
              <a:rPr lang="en-US" sz="2800" dirty="0" smtClean="0"/>
              <a:t>, Blackboard): instant feedback, assessment</a:t>
            </a:r>
          </a:p>
          <a:p>
            <a:pPr lvl="1">
              <a:spcAft>
                <a:spcPts val="1200"/>
              </a:spcAft>
              <a:buFont typeface="Arial"/>
              <a:buChar char="•"/>
            </a:pPr>
            <a:r>
              <a:rPr lang="en-US" sz="2800" dirty="0" smtClean="0"/>
              <a:t>Online Tutorials (Adobe Presenter, </a:t>
            </a:r>
            <a:r>
              <a:rPr lang="en-US" sz="2800" dirty="0" err="1" smtClean="0"/>
              <a:t>SoTL</a:t>
            </a:r>
            <a:r>
              <a:rPr lang="en-US" sz="2800" dirty="0" smtClean="0"/>
              <a:t> FLC, eLearning Flash animation, </a:t>
            </a:r>
            <a:r>
              <a:rPr lang="en-US" sz="2800" dirty="0" err="1" smtClean="0"/>
              <a:t>Mediavision</a:t>
            </a:r>
            <a:r>
              <a:rPr lang="en-US" sz="2800" dirty="0" smtClean="0"/>
              <a:t> filming) </a:t>
            </a:r>
            <a:r>
              <a:rPr lang="en-US" sz="2800" u="sng" dirty="0" smtClean="0">
                <a:hlinkClick r:id="rId2"/>
              </a:rPr>
              <a:t>http://www.csupomona.edu/~lsstarkey/ochemlab</a:t>
            </a:r>
            <a:r>
              <a:rPr lang="en-US" sz="2800" dirty="0" smtClean="0"/>
              <a:t/>
            </a:r>
            <a:br>
              <a:rPr lang="en-US" sz="2800" dirty="0" smtClean="0"/>
            </a:br>
            <a:r>
              <a:rPr lang="en-US" sz="2800" dirty="0" smtClean="0"/>
              <a:t>over 25,000 visitors from all over the world since 2008</a:t>
            </a:r>
          </a:p>
          <a:p>
            <a:pPr lvl="2">
              <a:spcAft>
                <a:spcPts val="1200"/>
              </a:spcAft>
              <a:buFont typeface="Arial"/>
              <a:buChar char="•"/>
            </a:pPr>
            <a:r>
              <a:rPr lang="en-US" sz="2800" dirty="0" smtClean="0"/>
              <a:t>Benefits: unlimited time, asynchronous, reviewable, available in the future</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6"/>
          <p:cNvSpPr>
            <a:spLocks noGrp="1"/>
          </p:cNvSpPr>
          <p:nvPr>
            <p:ph type="sldNum" sz="quarter" idx="12"/>
          </p:nvPr>
        </p:nvSpPr>
        <p:spPr>
          <a:xfrm>
            <a:off x="6150100" y="6893984"/>
            <a:ext cx="1461434" cy="178210"/>
          </a:xfrm>
        </p:spPr>
        <p:txBody>
          <a:bodyPr/>
          <a:lstStyle/>
          <a:p>
            <a:fld id="{8D3DC243-710D-EB46-9166-AE68910A1598}" type="slidenum">
              <a:rPr lang="en-US"/>
              <a:pPr/>
              <a:t>7</a:t>
            </a:fld>
            <a:endParaRPr lang="en-US"/>
          </a:p>
        </p:txBody>
      </p:sp>
      <p:sp>
        <p:nvSpPr>
          <p:cNvPr id="12" name="Rectangle 2"/>
          <p:cNvSpPr>
            <a:spLocks noGrp="1" noChangeArrowheads="1"/>
          </p:cNvSpPr>
          <p:nvPr>
            <p:ph type="title"/>
          </p:nvPr>
        </p:nvSpPr>
        <p:spPr>
          <a:xfrm>
            <a:off x="296496" y="1215583"/>
            <a:ext cx="6605681" cy="267315"/>
          </a:xfrm>
        </p:spPr>
        <p:txBody>
          <a:bodyPr>
            <a:normAutofit fontScale="90000"/>
          </a:bodyPr>
          <a:lstStyle/>
          <a:p>
            <a:r>
              <a:rPr lang="en-US" b="1" dirty="0" err="1"/>
              <a:t>Prelab</a:t>
            </a:r>
            <a:r>
              <a:rPr lang="en-US" b="1" dirty="0"/>
              <a:t> Quiz: Overall Score</a:t>
            </a:r>
          </a:p>
        </p:txBody>
      </p:sp>
      <p:graphicFrame>
        <p:nvGraphicFramePr>
          <p:cNvPr id="17" name="Object 7"/>
          <p:cNvGraphicFramePr>
            <a:graphicFrameLocks noChangeAspect="1"/>
          </p:cNvGraphicFramePr>
          <p:nvPr>
            <p:extLst>
              <p:ext uri="{D42A27DB-BD31-4B8C-83A1-F6EECF244321}">
                <p14:modId xmlns:p14="http://schemas.microsoft.com/office/powerpoint/2010/main" val="2064572614"/>
              </p:ext>
            </p:extLst>
          </p:nvPr>
        </p:nvGraphicFramePr>
        <p:xfrm>
          <a:off x="1855258" y="2220384"/>
          <a:ext cx="4867275" cy="352275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Box 9"/>
          <p:cNvSpPr txBox="1">
            <a:spLocks noChangeArrowheads="1"/>
          </p:cNvSpPr>
          <p:nvPr/>
        </p:nvSpPr>
        <p:spPr bwMode="auto">
          <a:xfrm>
            <a:off x="872962" y="5842095"/>
            <a:ext cx="1578349"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a:t>Mean = 30/65</a:t>
            </a:r>
          </a:p>
        </p:txBody>
      </p:sp>
      <p:sp>
        <p:nvSpPr>
          <p:cNvPr id="15" name="Text Box 11"/>
          <p:cNvSpPr txBox="1">
            <a:spLocks noChangeArrowheads="1"/>
          </p:cNvSpPr>
          <p:nvPr/>
        </p:nvSpPr>
        <p:spPr bwMode="auto">
          <a:xfrm>
            <a:off x="6299037" y="5878607"/>
            <a:ext cx="1578349"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dirty="0"/>
              <a:t>Mean = 50/65</a:t>
            </a:r>
          </a:p>
        </p:txBody>
      </p:sp>
      <p:sp>
        <p:nvSpPr>
          <p:cNvPr id="16" name="Text Box 12"/>
          <p:cNvSpPr txBox="1">
            <a:spLocks noChangeArrowheads="1"/>
          </p:cNvSpPr>
          <p:nvPr/>
        </p:nvSpPr>
        <p:spPr bwMode="auto">
          <a:xfrm>
            <a:off x="1662137" y="1712384"/>
            <a:ext cx="625737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dirty="0" err="1"/>
              <a:t>Sp</a:t>
            </a:r>
            <a:r>
              <a:rPr lang="en-US" dirty="0"/>
              <a:t> 07: 29 students watched entire video; 7 watched some</a:t>
            </a:r>
          </a:p>
        </p:txBody>
      </p:sp>
    </p:spTree>
    <p:extLst>
      <p:ext uri="{BB962C8B-B14F-4D97-AF65-F5344CB8AC3E}">
        <p14:creationId xmlns:p14="http://schemas.microsoft.com/office/powerpoint/2010/main" val="4047772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Chart bld="series"/>
        </p:bldSub>
      </p:bldGraphic>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3400" y="917211"/>
            <a:ext cx="8610600" cy="762000"/>
          </a:xfrm>
        </p:spPr>
        <p:txBody>
          <a:bodyPr>
            <a:normAutofit fontScale="90000"/>
          </a:bodyPr>
          <a:lstStyle/>
          <a:p>
            <a:r>
              <a:rPr lang="en-US" b="1" dirty="0" err="1"/>
              <a:t>Prelab</a:t>
            </a:r>
            <a:r>
              <a:rPr lang="en-US" b="1" dirty="0"/>
              <a:t> Quiz: Apparatus Sketch</a:t>
            </a:r>
          </a:p>
        </p:txBody>
      </p:sp>
      <p:graphicFrame>
        <p:nvGraphicFramePr>
          <p:cNvPr id="2" name="Object 3"/>
          <p:cNvGraphicFramePr>
            <a:graphicFrameLocks noChangeAspect="1"/>
          </p:cNvGraphicFramePr>
          <p:nvPr>
            <p:extLst>
              <p:ext uri="{D42A27DB-BD31-4B8C-83A1-F6EECF244321}">
                <p14:modId xmlns:p14="http://schemas.microsoft.com/office/powerpoint/2010/main" val="2601847054"/>
              </p:ext>
            </p:extLst>
          </p:nvPr>
        </p:nvGraphicFramePr>
        <p:xfrm>
          <a:off x="1974850" y="2539999"/>
          <a:ext cx="5242983" cy="379670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Box 5"/>
          <p:cNvSpPr txBox="1">
            <a:spLocks noChangeArrowheads="1"/>
          </p:cNvSpPr>
          <p:nvPr/>
        </p:nvSpPr>
        <p:spPr bwMode="auto">
          <a:xfrm>
            <a:off x="762000" y="1820333"/>
            <a:ext cx="81549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Percent of Students at each Score (Max Score = 10 points)</a:t>
            </a:r>
          </a:p>
        </p:txBody>
      </p:sp>
    </p:spTree>
    <p:extLst>
      <p:ext uri="{BB962C8B-B14F-4D97-AF65-F5344CB8AC3E}">
        <p14:creationId xmlns:p14="http://schemas.microsoft.com/office/powerpoint/2010/main" val="1085368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a:xfrm>
            <a:off x="6553200" y="6418923"/>
            <a:ext cx="1905000" cy="457200"/>
          </a:xfrm>
        </p:spPr>
        <p:txBody>
          <a:bodyPr/>
          <a:lstStyle/>
          <a:p>
            <a:fld id="{2DD72007-C1B3-614E-B271-5473AE7E1D44}" type="slidenum">
              <a:rPr lang="en-US"/>
              <a:pPr/>
              <a:t>9</a:t>
            </a:fld>
            <a:endParaRPr lang="en-US"/>
          </a:p>
        </p:txBody>
      </p:sp>
      <p:sp>
        <p:nvSpPr>
          <p:cNvPr id="7" name="Rectangle 2"/>
          <p:cNvSpPr>
            <a:spLocks noGrp="1" noChangeArrowheads="1"/>
          </p:cNvSpPr>
          <p:nvPr>
            <p:ph type="title"/>
          </p:nvPr>
        </p:nvSpPr>
        <p:spPr>
          <a:xfrm>
            <a:off x="228600" y="1524000"/>
            <a:ext cx="8610600" cy="762000"/>
          </a:xfrm>
        </p:spPr>
        <p:txBody>
          <a:bodyPr>
            <a:normAutofit fontScale="90000"/>
          </a:bodyPr>
          <a:lstStyle/>
          <a:p>
            <a:r>
              <a:rPr lang="en-US" b="1" dirty="0" err="1"/>
              <a:t>Prelab</a:t>
            </a:r>
            <a:r>
              <a:rPr lang="en-US" b="1" dirty="0"/>
              <a:t> Survey: Confidence in Running Distillation Experiment</a:t>
            </a:r>
          </a:p>
        </p:txBody>
      </p:sp>
      <p:graphicFrame>
        <p:nvGraphicFramePr>
          <p:cNvPr id="3" name="Object 3"/>
          <p:cNvGraphicFramePr>
            <a:graphicFrameLocks noChangeAspect="1"/>
          </p:cNvGraphicFramePr>
          <p:nvPr>
            <p:extLst>
              <p:ext uri="{D42A27DB-BD31-4B8C-83A1-F6EECF244321}">
                <p14:modId xmlns:p14="http://schemas.microsoft.com/office/powerpoint/2010/main" val="3398938115"/>
              </p:ext>
            </p:extLst>
          </p:nvPr>
        </p:nvGraphicFramePr>
        <p:xfrm>
          <a:off x="1856316" y="2332567"/>
          <a:ext cx="5361473" cy="388315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4"/>
          <p:cNvSpPr txBox="1">
            <a:spLocks noChangeArrowheads="1"/>
          </p:cNvSpPr>
          <p:nvPr/>
        </p:nvSpPr>
        <p:spPr bwMode="auto">
          <a:xfrm>
            <a:off x="593725" y="6230011"/>
            <a:ext cx="17176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Mean = 5.0</a:t>
            </a:r>
          </a:p>
        </p:txBody>
      </p:sp>
      <p:sp>
        <p:nvSpPr>
          <p:cNvPr id="12" name="Text Box 5"/>
          <p:cNvSpPr txBox="1">
            <a:spLocks noChangeArrowheads="1"/>
          </p:cNvSpPr>
          <p:nvPr/>
        </p:nvSpPr>
        <p:spPr bwMode="auto">
          <a:xfrm>
            <a:off x="6435725" y="6266523"/>
            <a:ext cx="17176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Mean = 7.6</a:t>
            </a:r>
          </a:p>
        </p:txBody>
      </p:sp>
    </p:spTree>
    <p:extLst>
      <p:ext uri="{BB962C8B-B14F-4D97-AF65-F5344CB8AC3E}">
        <p14:creationId xmlns:p14="http://schemas.microsoft.com/office/powerpoint/2010/main" val="302240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340</TotalTime>
  <Words>1032</Words>
  <Application>Microsoft Macintosh PowerPoint</Application>
  <PresentationFormat>On-screen Show (4:3)</PresentationFormat>
  <Paragraphs>126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Technology-Infused Teaching: Better, Stronger, Faster</vt:lpstr>
      <vt:lpstr>When/How does the best learning occur?</vt:lpstr>
      <vt:lpstr>I’m not afraid of the Big, Bad MOOCs</vt:lpstr>
      <vt:lpstr>How can use of TECHNOLOGY promote learning?</vt:lpstr>
      <vt:lpstr>Philosophy: I don't use technology for the sake of technology.  </vt:lpstr>
      <vt:lpstr>Lab Preparation</vt:lpstr>
      <vt:lpstr>Prelab Quiz: Overall Score</vt:lpstr>
      <vt:lpstr>Prelab Quiz: Apparatus Sketch</vt:lpstr>
      <vt:lpstr>Prelab Survey: Confidence in Running Distillation Experiment</vt:lpstr>
      <vt:lpstr>Lab Preparation – Student comment</vt:lpstr>
      <vt:lpstr>Classroom Engagement</vt:lpstr>
      <vt:lpstr>Communication</vt:lpstr>
      <vt:lpstr>FCPD FLC-Initiated Innovation</vt:lpstr>
      <vt:lpstr>Nanotube Wiki: Student Comment</vt:lpstr>
      <vt:lpstr>Teaching supplements </vt:lpstr>
      <vt:lpstr>Chemistry Connected YouTube Channel </vt:lpstr>
      <vt:lpstr>Reaching out to different learning types</vt:lpstr>
      <vt:lpstr>Tapping into the Affective Domain </vt:lpstr>
      <vt:lpstr>Acknowledgments </vt:lpstr>
    </vt:vector>
  </TitlesOfParts>
  <Company>Cal Poly Pomona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Laurie Starkey</dc:creator>
  <cp:lastModifiedBy>Laurie Starkey</cp:lastModifiedBy>
  <cp:revision>127</cp:revision>
  <dcterms:created xsi:type="dcterms:W3CDTF">2014-01-27T21:33:56Z</dcterms:created>
  <dcterms:modified xsi:type="dcterms:W3CDTF">2014-01-28T15:03:52Z</dcterms:modified>
</cp:coreProperties>
</file>